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82" r:id="rId3"/>
    <p:sldId id="2583" r:id="rId4"/>
    <p:sldId id="1810" r:id="rId5"/>
    <p:sldId id="1811" r:id="rId6"/>
    <p:sldId id="1215" r:id="rId7"/>
    <p:sldId id="2215" r:id="rId8"/>
    <p:sldId id="2425" r:id="rId9"/>
    <p:sldId id="1872" r:id="rId10"/>
    <p:sldId id="1873" r:id="rId11"/>
    <p:sldId id="1874" r:id="rId12"/>
    <p:sldId id="1875" r:id="rId13"/>
    <p:sldId id="2506" r:id="rId14"/>
    <p:sldId id="1877" r:id="rId15"/>
    <p:sldId id="2287" r:id="rId16"/>
    <p:sldId id="2298" r:id="rId17"/>
    <p:sldId id="2295" r:id="rId19"/>
    <p:sldId id="1982" r:id="rId20"/>
    <p:sldId id="2291" r:id="rId21"/>
    <p:sldId id="2294" r:id="rId22"/>
    <p:sldId id="1985" r:id="rId23"/>
    <p:sldId id="1986" r:id="rId24"/>
    <p:sldId id="2297" r:id="rId25"/>
    <p:sldId id="1989" r:id="rId26"/>
    <p:sldId id="1984" r:id="rId27"/>
    <p:sldId id="1990" r:id="rId28"/>
    <p:sldId id="1991" r:id="rId29"/>
    <p:sldId id="1992" r:id="rId30"/>
    <p:sldId id="2427" r:id="rId31"/>
    <p:sldId id="2428" r:id="rId32"/>
    <p:sldId id="2429" r:id="rId33"/>
    <p:sldId id="1994" r:id="rId34"/>
    <p:sldId id="2280" r:id="rId35"/>
    <p:sldId id="1293" r:id="rId36"/>
    <p:sldId id="2355" r:id="rId37"/>
    <p:sldId id="2356" r:id="rId38"/>
    <p:sldId id="1996" r:id="rId39"/>
    <p:sldId id="1997" r:id="rId40"/>
    <p:sldId id="1998" r:id="rId41"/>
    <p:sldId id="1999" r:id="rId42"/>
    <p:sldId id="2000" r:id="rId43"/>
    <p:sldId id="2001" r:id="rId44"/>
    <p:sldId id="2357" r:id="rId45"/>
    <p:sldId id="2358" r:id="rId46"/>
    <p:sldId id="2430" r:id="rId47"/>
    <p:sldId id="2360" r:id="rId48"/>
    <p:sldId id="2362" r:id="rId49"/>
    <p:sldId id="2363" r:id="rId50"/>
    <p:sldId id="2432" r:id="rId51"/>
    <p:sldId id="2434" r:id="rId52"/>
    <p:sldId id="2364" r:id="rId53"/>
    <p:sldId id="2365" r:id="rId54"/>
    <p:sldId id="2367" r:id="rId55"/>
    <p:sldId id="2368" r:id="rId56"/>
    <p:sldId id="2369" r:id="rId57"/>
    <p:sldId id="2370" r:id="rId58"/>
    <p:sldId id="2371" r:id="rId59"/>
    <p:sldId id="2372" r:id="rId60"/>
    <p:sldId id="2373" r:id="rId61"/>
    <p:sldId id="2375" r:id="rId62"/>
    <p:sldId id="2374" r:id="rId63"/>
    <p:sldId id="2377" r:id="rId64"/>
    <p:sldId id="2378" r:id="rId65"/>
    <p:sldId id="2379" r:id="rId66"/>
    <p:sldId id="2380" r:id="rId67"/>
    <p:sldId id="2381" r:id="rId68"/>
    <p:sldId id="2382" r:id="rId69"/>
    <p:sldId id="2383" r:id="rId70"/>
    <p:sldId id="2159" r:id="rId71"/>
    <p:sldId id="2160" r:id="rId72"/>
    <p:sldId id="2161" r:id="rId73"/>
    <p:sldId id="2162" r:id="rId74"/>
    <p:sldId id="2163" r:id="rId75"/>
    <p:sldId id="2384" r:id="rId76"/>
    <p:sldId id="2144" r:id="rId77"/>
    <p:sldId id="2203" r:id="rId78"/>
    <p:sldId id="2415" r:id="rId79"/>
    <p:sldId id="2205" r:id="rId80"/>
    <p:sldId id="2206" r:id="rId81"/>
    <p:sldId id="2207" r:id="rId82"/>
    <p:sldId id="2208" r:id="rId83"/>
    <p:sldId id="2209" r:id="rId84"/>
    <p:sldId id="2210" r:id="rId85"/>
    <p:sldId id="2436" r:id="rId86"/>
    <p:sldId id="2437" r:id="rId87"/>
    <p:sldId id="2439" r:id="rId88"/>
    <p:sldId id="2438" r:id="rId89"/>
    <p:sldId id="472" r:id="rId90"/>
  </p:sldIdLst>
  <p:sldSz cx="12192000" cy="6858000"/>
  <p:notesSz cx="6858000" cy="9144000"/>
  <p:custDataLst>
    <p:tags r:id="rId9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54"/>
      </p:cViewPr>
      <p:guideLst>
        <p:guide orient="horz" pos="2235"/>
        <p:guide pos="34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gs" Target="tags/tag453.xml"/><Relationship Id="rId94" Type="http://schemas.openxmlformats.org/officeDocument/2006/relationships/commentAuthors" Target="commentAuthors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2.jpeg"/><Relationship Id="rId4" Type="http://schemas.openxmlformats.org/officeDocument/2006/relationships/image" Target="../media/image24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4.jpeg"/><Relationship Id="rId4" Type="http://schemas.openxmlformats.org/officeDocument/2006/relationships/image" Target="../media/image25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5.jpeg"/><Relationship Id="rId4" Type="http://schemas.openxmlformats.org/officeDocument/2006/relationships/image" Target="../media/image26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6.jpeg"/><Relationship Id="rId4" Type="http://schemas.openxmlformats.org/officeDocument/2006/relationships/image" Target="../media/image27.jpeg"/><Relationship Id="rId3" Type="http://schemas.openxmlformats.org/officeDocument/2006/relationships/image" Target="../media/image23.jpeg"/><Relationship Id="rId2" Type="http://schemas.openxmlformats.org/officeDocument/2006/relationships/image" Target="../media/image28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7.jpeg"/><Relationship Id="rId4" Type="http://schemas.openxmlformats.org/officeDocument/2006/relationships/image" Target="../media/image28.jpeg"/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0.xml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1.xml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3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4.xml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5.xml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6.xml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7.xml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9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188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tags" Target="../tags/tag286.xml"/><Relationship Id="rId98" Type="http://schemas.openxmlformats.org/officeDocument/2006/relationships/tags" Target="../tags/tag285.xml"/><Relationship Id="rId97" Type="http://schemas.openxmlformats.org/officeDocument/2006/relationships/tags" Target="../tags/tag284.xml"/><Relationship Id="rId96" Type="http://schemas.openxmlformats.org/officeDocument/2006/relationships/tags" Target="../tags/tag283.xml"/><Relationship Id="rId95" Type="http://schemas.openxmlformats.org/officeDocument/2006/relationships/tags" Target="../tags/tag282.xml"/><Relationship Id="rId94" Type="http://schemas.openxmlformats.org/officeDocument/2006/relationships/tags" Target="../tags/tag281.xml"/><Relationship Id="rId93" Type="http://schemas.openxmlformats.org/officeDocument/2006/relationships/tags" Target="../tags/tag280.xml"/><Relationship Id="rId92" Type="http://schemas.openxmlformats.org/officeDocument/2006/relationships/tags" Target="../tags/tag279.xml"/><Relationship Id="rId91" Type="http://schemas.openxmlformats.org/officeDocument/2006/relationships/tags" Target="../tags/tag278.xml"/><Relationship Id="rId90" Type="http://schemas.openxmlformats.org/officeDocument/2006/relationships/tags" Target="../tags/tag277.xml"/><Relationship Id="rId9" Type="http://schemas.openxmlformats.org/officeDocument/2006/relationships/tags" Target="../tags/tag196.xml"/><Relationship Id="rId89" Type="http://schemas.openxmlformats.org/officeDocument/2006/relationships/tags" Target="../tags/tag276.xml"/><Relationship Id="rId88" Type="http://schemas.openxmlformats.org/officeDocument/2006/relationships/tags" Target="../tags/tag275.xml"/><Relationship Id="rId87" Type="http://schemas.openxmlformats.org/officeDocument/2006/relationships/tags" Target="../tags/tag274.xml"/><Relationship Id="rId86" Type="http://schemas.openxmlformats.org/officeDocument/2006/relationships/tags" Target="../tags/tag273.xml"/><Relationship Id="rId85" Type="http://schemas.openxmlformats.org/officeDocument/2006/relationships/tags" Target="../tags/tag272.xml"/><Relationship Id="rId84" Type="http://schemas.openxmlformats.org/officeDocument/2006/relationships/tags" Target="../tags/tag271.xml"/><Relationship Id="rId83" Type="http://schemas.openxmlformats.org/officeDocument/2006/relationships/tags" Target="../tags/tag270.xml"/><Relationship Id="rId82" Type="http://schemas.openxmlformats.org/officeDocument/2006/relationships/tags" Target="../tags/tag269.xml"/><Relationship Id="rId81" Type="http://schemas.openxmlformats.org/officeDocument/2006/relationships/tags" Target="../tags/tag268.xml"/><Relationship Id="rId80" Type="http://schemas.openxmlformats.org/officeDocument/2006/relationships/tags" Target="../tags/tag267.xml"/><Relationship Id="rId8" Type="http://schemas.openxmlformats.org/officeDocument/2006/relationships/tags" Target="../tags/tag195.xml"/><Relationship Id="rId79" Type="http://schemas.openxmlformats.org/officeDocument/2006/relationships/tags" Target="../tags/tag266.xml"/><Relationship Id="rId78" Type="http://schemas.openxmlformats.org/officeDocument/2006/relationships/tags" Target="../tags/tag265.xml"/><Relationship Id="rId77" Type="http://schemas.openxmlformats.org/officeDocument/2006/relationships/tags" Target="../tags/tag264.xml"/><Relationship Id="rId76" Type="http://schemas.openxmlformats.org/officeDocument/2006/relationships/tags" Target="../tags/tag263.xml"/><Relationship Id="rId75" Type="http://schemas.openxmlformats.org/officeDocument/2006/relationships/tags" Target="../tags/tag262.xml"/><Relationship Id="rId74" Type="http://schemas.openxmlformats.org/officeDocument/2006/relationships/tags" Target="../tags/tag261.xml"/><Relationship Id="rId73" Type="http://schemas.openxmlformats.org/officeDocument/2006/relationships/tags" Target="../tags/tag260.xml"/><Relationship Id="rId72" Type="http://schemas.openxmlformats.org/officeDocument/2006/relationships/tags" Target="../tags/tag259.xml"/><Relationship Id="rId71" Type="http://schemas.openxmlformats.org/officeDocument/2006/relationships/tags" Target="../tags/tag258.xml"/><Relationship Id="rId70" Type="http://schemas.openxmlformats.org/officeDocument/2006/relationships/tags" Target="../tags/tag257.xml"/><Relationship Id="rId7" Type="http://schemas.openxmlformats.org/officeDocument/2006/relationships/tags" Target="../tags/tag194.xml"/><Relationship Id="rId69" Type="http://schemas.openxmlformats.org/officeDocument/2006/relationships/tags" Target="../tags/tag256.xml"/><Relationship Id="rId68" Type="http://schemas.openxmlformats.org/officeDocument/2006/relationships/tags" Target="../tags/tag255.xml"/><Relationship Id="rId67" Type="http://schemas.openxmlformats.org/officeDocument/2006/relationships/tags" Target="../tags/tag254.xml"/><Relationship Id="rId66" Type="http://schemas.openxmlformats.org/officeDocument/2006/relationships/tags" Target="../tags/tag253.xml"/><Relationship Id="rId65" Type="http://schemas.openxmlformats.org/officeDocument/2006/relationships/tags" Target="../tags/tag252.xml"/><Relationship Id="rId64" Type="http://schemas.openxmlformats.org/officeDocument/2006/relationships/tags" Target="../tags/tag251.xml"/><Relationship Id="rId63" Type="http://schemas.openxmlformats.org/officeDocument/2006/relationships/tags" Target="../tags/tag250.xml"/><Relationship Id="rId62" Type="http://schemas.openxmlformats.org/officeDocument/2006/relationships/tags" Target="../tags/tag249.xml"/><Relationship Id="rId61" Type="http://schemas.openxmlformats.org/officeDocument/2006/relationships/tags" Target="../tags/tag248.xml"/><Relationship Id="rId60" Type="http://schemas.openxmlformats.org/officeDocument/2006/relationships/tags" Target="../tags/tag247.xml"/><Relationship Id="rId6" Type="http://schemas.openxmlformats.org/officeDocument/2006/relationships/tags" Target="../tags/tag193.xml"/><Relationship Id="rId59" Type="http://schemas.openxmlformats.org/officeDocument/2006/relationships/tags" Target="../tags/tag246.xml"/><Relationship Id="rId58" Type="http://schemas.openxmlformats.org/officeDocument/2006/relationships/tags" Target="../tags/tag245.xml"/><Relationship Id="rId57" Type="http://schemas.openxmlformats.org/officeDocument/2006/relationships/tags" Target="../tags/tag244.xml"/><Relationship Id="rId56" Type="http://schemas.openxmlformats.org/officeDocument/2006/relationships/tags" Target="../tags/tag243.xml"/><Relationship Id="rId55" Type="http://schemas.openxmlformats.org/officeDocument/2006/relationships/tags" Target="../tags/tag242.xml"/><Relationship Id="rId54" Type="http://schemas.openxmlformats.org/officeDocument/2006/relationships/tags" Target="../tags/tag241.xml"/><Relationship Id="rId53" Type="http://schemas.openxmlformats.org/officeDocument/2006/relationships/tags" Target="../tags/tag240.xml"/><Relationship Id="rId52" Type="http://schemas.openxmlformats.org/officeDocument/2006/relationships/tags" Target="../tags/tag239.xml"/><Relationship Id="rId51" Type="http://schemas.openxmlformats.org/officeDocument/2006/relationships/tags" Target="../tags/tag238.xml"/><Relationship Id="rId50" Type="http://schemas.openxmlformats.org/officeDocument/2006/relationships/tags" Target="../tags/tag237.xml"/><Relationship Id="rId5" Type="http://schemas.openxmlformats.org/officeDocument/2006/relationships/tags" Target="../tags/tag192.xml"/><Relationship Id="rId49" Type="http://schemas.openxmlformats.org/officeDocument/2006/relationships/tags" Target="../tags/tag236.xml"/><Relationship Id="rId48" Type="http://schemas.openxmlformats.org/officeDocument/2006/relationships/tags" Target="../tags/tag235.xml"/><Relationship Id="rId47" Type="http://schemas.openxmlformats.org/officeDocument/2006/relationships/tags" Target="../tags/tag234.xml"/><Relationship Id="rId46" Type="http://schemas.openxmlformats.org/officeDocument/2006/relationships/tags" Target="../tags/tag233.xml"/><Relationship Id="rId45" Type="http://schemas.openxmlformats.org/officeDocument/2006/relationships/tags" Target="../tags/tag232.xml"/><Relationship Id="rId44" Type="http://schemas.openxmlformats.org/officeDocument/2006/relationships/tags" Target="../tags/tag231.xml"/><Relationship Id="rId43" Type="http://schemas.openxmlformats.org/officeDocument/2006/relationships/tags" Target="../tags/tag230.xml"/><Relationship Id="rId42" Type="http://schemas.openxmlformats.org/officeDocument/2006/relationships/tags" Target="../tags/tag229.xml"/><Relationship Id="rId41" Type="http://schemas.openxmlformats.org/officeDocument/2006/relationships/tags" Target="../tags/tag228.xml"/><Relationship Id="rId40" Type="http://schemas.openxmlformats.org/officeDocument/2006/relationships/tags" Target="../tags/tag227.xml"/><Relationship Id="rId4" Type="http://schemas.openxmlformats.org/officeDocument/2006/relationships/tags" Target="../tags/tag191.xml"/><Relationship Id="rId39" Type="http://schemas.openxmlformats.org/officeDocument/2006/relationships/tags" Target="../tags/tag226.xml"/><Relationship Id="rId38" Type="http://schemas.openxmlformats.org/officeDocument/2006/relationships/tags" Target="../tags/tag225.xml"/><Relationship Id="rId37" Type="http://schemas.openxmlformats.org/officeDocument/2006/relationships/tags" Target="../tags/tag224.xml"/><Relationship Id="rId36" Type="http://schemas.openxmlformats.org/officeDocument/2006/relationships/tags" Target="../tags/tag223.xml"/><Relationship Id="rId35" Type="http://schemas.openxmlformats.org/officeDocument/2006/relationships/tags" Target="../tags/tag222.xml"/><Relationship Id="rId34" Type="http://schemas.openxmlformats.org/officeDocument/2006/relationships/tags" Target="../tags/tag221.xml"/><Relationship Id="rId33" Type="http://schemas.openxmlformats.org/officeDocument/2006/relationships/tags" Target="../tags/tag220.xml"/><Relationship Id="rId32" Type="http://schemas.openxmlformats.org/officeDocument/2006/relationships/tags" Target="../tags/tag219.xml"/><Relationship Id="rId31" Type="http://schemas.openxmlformats.org/officeDocument/2006/relationships/tags" Target="../tags/tag218.xml"/><Relationship Id="rId30" Type="http://schemas.openxmlformats.org/officeDocument/2006/relationships/tags" Target="../tags/tag217.xml"/><Relationship Id="rId3" Type="http://schemas.openxmlformats.org/officeDocument/2006/relationships/tags" Target="../tags/tag190.xml"/><Relationship Id="rId29" Type="http://schemas.openxmlformats.org/officeDocument/2006/relationships/tags" Target="../tags/tag216.xml"/><Relationship Id="rId28" Type="http://schemas.openxmlformats.org/officeDocument/2006/relationships/tags" Target="../tags/tag215.xml"/><Relationship Id="rId27" Type="http://schemas.openxmlformats.org/officeDocument/2006/relationships/tags" Target="../tags/tag214.xml"/><Relationship Id="rId26" Type="http://schemas.openxmlformats.org/officeDocument/2006/relationships/tags" Target="../tags/tag213.xml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tags" Target="../tags/tag210.xml"/><Relationship Id="rId22" Type="http://schemas.openxmlformats.org/officeDocument/2006/relationships/tags" Target="../tags/tag209.xml"/><Relationship Id="rId21" Type="http://schemas.openxmlformats.org/officeDocument/2006/relationships/tags" Target="../tags/tag208.xml"/><Relationship Id="rId20" Type="http://schemas.openxmlformats.org/officeDocument/2006/relationships/tags" Target="../tags/tag207.xml"/><Relationship Id="rId2" Type="http://schemas.openxmlformats.org/officeDocument/2006/relationships/image" Target="../media/image12.jpeg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9.xml"/><Relationship Id="rId119" Type="http://schemas.openxmlformats.org/officeDocument/2006/relationships/image" Target="../media/image4.png"/><Relationship Id="rId118" Type="http://schemas.openxmlformats.org/officeDocument/2006/relationships/tags" Target="../tags/tag305.xml"/><Relationship Id="rId117" Type="http://schemas.openxmlformats.org/officeDocument/2006/relationships/tags" Target="../tags/tag304.xml"/><Relationship Id="rId116" Type="http://schemas.openxmlformats.org/officeDocument/2006/relationships/tags" Target="../tags/tag303.xml"/><Relationship Id="rId115" Type="http://schemas.openxmlformats.org/officeDocument/2006/relationships/tags" Target="../tags/tag302.xml"/><Relationship Id="rId114" Type="http://schemas.openxmlformats.org/officeDocument/2006/relationships/tags" Target="../tags/tag301.xml"/><Relationship Id="rId113" Type="http://schemas.openxmlformats.org/officeDocument/2006/relationships/tags" Target="../tags/tag300.xml"/><Relationship Id="rId112" Type="http://schemas.openxmlformats.org/officeDocument/2006/relationships/tags" Target="../tags/tag299.xml"/><Relationship Id="rId111" Type="http://schemas.openxmlformats.org/officeDocument/2006/relationships/tags" Target="../tags/tag298.xml"/><Relationship Id="rId110" Type="http://schemas.openxmlformats.org/officeDocument/2006/relationships/tags" Target="../tags/tag297.xml"/><Relationship Id="rId11" Type="http://schemas.openxmlformats.org/officeDocument/2006/relationships/tags" Target="../tags/tag198.xml"/><Relationship Id="rId109" Type="http://schemas.openxmlformats.org/officeDocument/2006/relationships/tags" Target="../tags/tag296.xml"/><Relationship Id="rId108" Type="http://schemas.openxmlformats.org/officeDocument/2006/relationships/tags" Target="../tags/tag295.xml"/><Relationship Id="rId107" Type="http://schemas.openxmlformats.org/officeDocument/2006/relationships/tags" Target="../tags/tag294.xml"/><Relationship Id="rId106" Type="http://schemas.openxmlformats.org/officeDocument/2006/relationships/tags" Target="../tags/tag293.xml"/><Relationship Id="rId105" Type="http://schemas.openxmlformats.org/officeDocument/2006/relationships/tags" Target="../tags/tag292.xml"/><Relationship Id="rId104" Type="http://schemas.openxmlformats.org/officeDocument/2006/relationships/tags" Target="../tags/tag291.xml"/><Relationship Id="rId103" Type="http://schemas.openxmlformats.org/officeDocument/2006/relationships/tags" Target="../tags/tag290.xml"/><Relationship Id="rId102" Type="http://schemas.openxmlformats.org/officeDocument/2006/relationships/tags" Target="../tags/tag289.xml"/><Relationship Id="rId101" Type="http://schemas.openxmlformats.org/officeDocument/2006/relationships/tags" Target="../tags/tag288.xml"/><Relationship Id="rId100" Type="http://schemas.openxmlformats.org/officeDocument/2006/relationships/tags" Target="../tags/tag287.xml"/><Relationship Id="rId10" Type="http://schemas.openxmlformats.org/officeDocument/2006/relationships/tags" Target="../tags/tag197.xml"/><Relationship Id="rId1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7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08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1.jpeg"/><Relationship Id="rId4" Type="http://schemas.openxmlformats.org/officeDocument/2006/relationships/image" Target="../media/image43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3.jpeg"/><Relationship Id="rId4" Type="http://schemas.openxmlformats.org/officeDocument/2006/relationships/image" Target="../media/image44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4.jpeg"/><Relationship Id="rId4" Type="http://schemas.openxmlformats.org/officeDocument/2006/relationships/image" Target="../media/image45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jpeg"/><Relationship Id="rId4" Type="http://schemas.openxmlformats.org/officeDocument/2006/relationships/image" Target="../media/image46.jpeg"/><Relationship Id="rId3" Type="http://schemas.openxmlformats.org/officeDocument/2006/relationships/image" Target="../media/image42.jpeg"/><Relationship Id="rId2" Type="http://schemas.openxmlformats.org/officeDocument/2006/relationships/image" Target="../media/image47.jpe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6.jpeg"/><Relationship Id="rId4" Type="http://schemas.openxmlformats.org/officeDocument/2006/relationships/image" Target="../media/image47.jpeg"/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9.xml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0.xml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2.xml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3.xml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49.jpeg"/><Relationship Id="rId4" Type="http://schemas.openxmlformats.org/officeDocument/2006/relationships/image" Target="../media/image51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51.jpeg"/><Relationship Id="rId4" Type="http://schemas.openxmlformats.org/officeDocument/2006/relationships/image" Target="../media/image52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52.jpeg"/><Relationship Id="rId4" Type="http://schemas.openxmlformats.org/officeDocument/2006/relationships/image" Target="../media/image53.jpeg"/><Relationship Id="rId3" Type="http://schemas.openxmlformats.org/officeDocument/2006/relationships/image" Target="../media/image50.jpeg"/><Relationship Id="rId2" Type="http://schemas.openxmlformats.org/officeDocument/2006/relationships/image" Target="../media/image54.jpeg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3.jpeg"/><Relationship Id="rId4" Type="http://schemas.openxmlformats.org/officeDocument/2006/relationships/image" Target="../media/image54.jpeg"/><Relationship Id="rId3" Type="http://schemas.openxmlformats.org/officeDocument/2006/relationships/image" Target="../media/image49.jpeg"/><Relationship Id="rId2" Type="http://schemas.openxmlformats.org/officeDocument/2006/relationships/image" Target="../media/image50.jpeg"/><Relationship Id="rId1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5.xml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6.xml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8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317.xml"/></Relationships>
</file>

<file path=ppt/slides/_rels/slide66.xml.rels><?xml version="1.0" encoding="UTF-8" standalone="yes"?>
<Relationships xmlns="http://schemas.openxmlformats.org/package/2006/relationships"><Relationship Id="rId99" Type="http://schemas.openxmlformats.org/officeDocument/2006/relationships/tags" Target="../tags/tag415.xml"/><Relationship Id="rId98" Type="http://schemas.openxmlformats.org/officeDocument/2006/relationships/tags" Target="../tags/tag414.xml"/><Relationship Id="rId97" Type="http://schemas.openxmlformats.org/officeDocument/2006/relationships/tags" Target="../tags/tag413.xml"/><Relationship Id="rId96" Type="http://schemas.openxmlformats.org/officeDocument/2006/relationships/tags" Target="../tags/tag412.xml"/><Relationship Id="rId95" Type="http://schemas.openxmlformats.org/officeDocument/2006/relationships/tags" Target="../tags/tag411.xml"/><Relationship Id="rId94" Type="http://schemas.openxmlformats.org/officeDocument/2006/relationships/tags" Target="../tags/tag410.xml"/><Relationship Id="rId93" Type="http://schemas.openxmlformats.org/officeDocument/2006/relationships/tags" Target="../tags/tag409.xml"/><Relationship Id="rId92" Type="http://schemas.openxmlformats.org/officeDocument/2006/relationships/tags" Target="../tags/tag408.xml"/><Relationship Id="rId91" Type="http://schemas.openxmlformats.org/officeDocument/2006/relationships/tags" Target="../tags/tag407.xml"/><Relationship Id="rId90" Type="http://schemas.openxmlformats.org/officeDocument/2006/relationships/tags" Target="../tags/tag406.xml"/><Relationship Id="rId9" Type="http://schemas.openxmlformats.org/officeDocument/2006/relationships/tags" Target="../tags/tag325.xml"/><Relationship Id="rId89" Type="http://schemas.openxmlformats.org/officeDocument/2006/relationships/tags" Target="../tags/tag405.xml"/><Relationship Id="rId88" Type="http://schemas.openxmlformats.org/officeDocument/2006/relationships/tags" Target="../tags/tag404.xml"/><Relationship Id="rId87" Type="http://schemas.openxmlformats.org/officeDocument/2006/relationships/tags" Target="../tags/tag403.xml"/><Relationship Id="rId86" Type="http://schemas.openxmlformats.org/officeDocument/2006/relationships/tags" Target="../tags/tag402.xml"/><Relationship Id="rId85" Type="http://schemas.openxmlformats.org/officeDocument/2006/relationships/tags" Target="../tags/tag401.xml"/><Relationship Id="rId84" Type="http://schemas.openxmlformats.org/officeDocument/2006/relationships/tags" Target="../tags/tag400.xml"/><Relationship Id="rId83" Type="http://schemas.openxmlformats.org/officeDocument/2006/relationships/tags" Target="../tags/tag399.xml"/><Relationship Id="rId82" Type="http://schemas.openxmlformats.org/officeDocument/2006/relationships/tags" Target="../tags/tag398.xml"/><Relationship Id="rId81" Type="http://schemas.openxmlformats.org/officeDocument/2006/relationships/tags" Target="../tags/tag397.xml"/><Relationship Id="rId80" Type="http://schemas.openxmlformats.org/officeDocument/2006/relationships/tags" Target="../tags/tag396.xml"/><Relationship Id="rId8" Type="http://schemas.openxmlformats.org/officeDocument/2006/relationships/tags" Target="../tags/tag324.xml"/><Relationship Id="rId79" Type="http://schemas.openxmlformats.org/officeDocument/2006/relationships/tags" Target="../tags/tag395.xml"/><Relationship Id="rId78" Type="http://schemas.openxmlformats.org/officeDocument/2006/relationships/tags" Target="../tags/tag394.xml"/><Relationship Id="rId77" Type="http://schemas.openxmlformats.org/officeDocument/2006/relationships/tags" Target="../tags/tag393.xml"/><Relationship Id="rId76" Type="http://schemas.openxmlformats.org/officeDocument/2006/relationships/tags" Target="../tags/tag392.xml"/><Relationship Id="rId75" Type="http://schemas.openxmlformats.org/officeDocument/2006/relationships/tags" Target="../tags/tag391.xml"/><Relationship Id="rId74" Type="http://schemas.openxmlformats.org/officeDocument/2006/relationships/tags" Target="../tags/tag390.xml"/><Relationship Id="rId73" Type="http://schemas.openxmlformats.org/officeDocument/2006/relationships/tags" Target="../tags/tag389.xml"/><Relationship Id="rId72" Type="http://schemas.openxmlformats.org/officeDocument/2006/relationships/tags" Target="../tags/tag388.xml"/><Relationship Id="rId71" Type="http://schemas.openxmlformats.org/officeDocument/2006/relationships/tags" Target="../tags/tag387.xml"/><Relationship Id="rId70" Type="http://schemas.openxmlformats.org/officeDocument/2006/relationships/tags" Target="../tags/tag386.xml"/><Relationship Id="rId7" Type="http://schemas.openxmlformats.org/officeDocument/2006/relationships/tags" Target="../tags/tag323.xml"/><Relationship Id="rId69" Type="http://schemas.openxmlformats.org/officeDocument/2006/relationships/tags" Target="../tags/tag385.xml"/><Relationship Id="rId68" Type="http://schemas.openxmlformats.org/officeDocument/2006/relationships/tags" Target="../tags/tag384.xml"/><Relationship Id="rId67" Type="http://schemas.openxmlformats.org/officeDocument/2006/relationships/tags" Target="../tags/tag383.xml"/><Relationship Id="rId66" Type="http://schemas.openxmlformats.org/officeDocument/2006/relationships/tags" Target="../tags/tag382.xml"/><Relationship Id="rId65" Type="http://schemas.openxmlformats.org/officeDocument/2006/relationships/tags" Target="../tags/tag381.xml"/><Relationship Id="rId64" Type="http://schemas.openxmlformats.org/officeDocument/2006/relationships/tags" Target="../tags/tag380.xml"/><Relationship Id="rId63" Type="http://schemas.openxmlformats.org/officeDocument/2006/relationships/tags" Target="../tags/tag379.xml"/><Relationship Id="rId62" Type="http://schemas.openxmlformats.org/officeDocument/2006/relationships/tags" Target="../tags/tag378.xml"/><Relationship Id="rId61" Type="http://schemas.openxmlformats.org/officeDocument/2006/relationships/tags" Target="../tags/tag377.xml"/><Relationship Id="rId60" Type="http://schemas.openxmlformats.org/officeDocument/2006/relationships/tags" Target="../tags/tag376.xml"/><Relationship Id="rId6" Type="http://schemas.openxmlformats.org/officeDocument/2006/relationships/tags" Target="../tags/tag322.xml"/><Relationship Id="rId59" Type="http://schemas.openxmlformats.org/officeDocument/2006/relationships/tags" Target="../tags/tag375.xml"/><Relationship Id="rId58" Type="http://schemas.openxmlformats.org/officeDocument/2006/relationships/tags" Target="../tags/tag374.xml"/><Relationship Id="rId57" Type="http://schemas.openxmlformats.org/officeDocument/2006/relationships/tags" Target="../tags/tag373.xml"/><Relationship Id="rId56" Type="http://schemas.openxmlformats.org/officeDocument/2006/relationships/tags" Target="../tags/tag372.xml"/><Relationship Id="rId55" Type="http://schemas.openxmlformats.org/officeDocument/2006/relationships/tags" Target="../tags/tag371.xml"/><Relationship Id="rId54" Type="http://schemas.openxmlformats.org/officeDocument/2006/relationships/tags" Target="../tags/tag370.xml"/><Relationship Id="rId53" Type="http://schemas.openxmlformats.org/officeDocument/2006/relationships/tags" Target="../tags/tag369.xml"/><Relationship Id="rId52" Type="http://schemas.openxmlformats.org/officeDocument/2006/relationships/tags" Target="../tags/tag368.xml"/><Relationship Id="rId51" Type="http://schemas.openxmlformats.org/officeDocument/2006/relationships/tags" Target="../tags/tag367.xml"/><Relationship Id="rId50" Type="http://schemas.openxmlformats.org/officeDocument/2006/relationships/tags" Target="../tags/tag366.xml"/><Relationship Id="rId5" Type="http://schemas.openxmlformats.org/officeDocument/2006/relationships/tags" Target="../tags/tag321.xml"/><Relationship Id="rId49" Type="http://schemas.openxmlformats.org/officeDocument/2006/relationships/tags" Target="../tags/tag365.xml"/><Relationship Id="rId48" Type="http://schemas.openxmlformats.org/officeDocument/2006/relationships/tags" Target="../tags/tag364.xml"/><Relationship Id="rId47" Type="http://schemas.openxmlformats.org/officeDocument/2006/relationships/tags" Target="../tags/tag363.xml"/><Relationship Id="rId46" Type="http://schemas.openxmlformats.org/officeDocument/2006/relationships/tags" Target="../tags/tag362.xml"/><Relationship Id="rId45" Type="http://schemas.openxmlformats.org/officeDocument/2006/relationships/tags" Target="../tags/tag361.xml"/><Relationship Id="rId44" Type="http://schemas.openxmlformats.org/officeDocument/2006/relationships/tags" Target="../tags/tag360.xml"/><Relationship Id="rId43" Type="http://schemas.openxmlformats.org/officeDocument/2006/relationships/tags" Target="../tags/tag359.xml"/><Relationship Id="rId42" Type="http://schemas.openxmlformats.org/officeDocument/2006/relationships/tags" Target="../tags/tag358.xml"/><Relationship Id="rId41" Type="http://schemas.openxmlformats.org/officeDocument/2006/relationships/tags" Target="../tags/tag357.xml"/><Relationship Id="rId40" Type="http://schemas.openxmlformats.org/officeDocument/2006/relationships/tags" Target="../tags/tag356.xml"/><Relationship Id="rId4" Type="http://schemas.openxmlformats.org/officeDocument/2006/relationships/tags" Target="../tags/tag320.xml"/><Relationship Id="rId39" Type="http://schemas.openxmlformats.org/officeDocument/2006/relationships/tags" Target="../tags/tag355.xml"/><Relationship Id="rId38" Type="http://schemas.openxmlformats.org/officeDocument/2006/relationships/tags" Target="../tags/tag354.xml"/><Relationship Id="rId37" Type="http://schemas.openxmlformats.org/officeDocument/2006/relationships/tags" Target="../tags/tag353.xml"/><Relationship Id="rId36" Type="http://schemas.openxmlformats.org/officeDocument/2006/relationships/tags" Target="../tags/tag352.xml"/><Relationship Id="rId35" Type="http://schemas.openxmlformats.org/officeDocument/2006/relationships/tags" Target="../tags/tag351.xml"/><Relationship Id="rId34" Type="http://schemas.openxmlformats.org/officeDocument/2006/relationships/tags" Target="../tags/tag350.xml"/><Relationship Id="rId33" Type="http://schemas.openxmlformats.org/officeDocument/2006/relationships/tags" Target="../tags/tag349.xml"/><Relationship Id="rId32" Type="http://schemas.openxmlformats.org/officeDocument/2006/relationships/tags" Target="../tags/tag348.xml"/><Relationship Id="rId31" Type="http://schemas.openxmlformats.org/officeDocument/2006/relationships/tags" Target="../tags/tag347.xml"/><Relationship Id="rId30" Type="http://schemas.openxmlformats.org/officeDocument/2006/relationships/tags" Target="../tags/tag346.xml"/><Relationship Id="rId3" Type="http://schemas.openxmlformats.org/officeDocument/2006/relationships/tags" Target="../tags/tag319.xml"/><Relationship Id="rId29" Type="http://schemas.openxmlformats.org/officeDocument/2006/relationships/tags" Target="../tags/tag345.xml"/><Relationship Id="rId28" Type="http://schemas.openxmlformats.org/officeDocument/2006/relationships/tags" Target="../tags/tag344.xml"/><Relationship Id="rId27" Type="http://schemas.openxmlformats.org/officeDocument/2006/relationships/tags" Target="../tags/tag343.xml"/><Relationship Id="rId26" Type="http://schemas.openxmlformats.org/officeDocument/2006/relationships/tags" Target="../tags/tag342.xml"/><Relationship Id="rId25" Type="http://schemas.openxmlformats.org/officeDocument/2006/relationships/tags" Target="../tags/tag341.xml"/><Relationship Id="rId24" Type="http://schemas.openxmlformats.org/officeDocument/2006/relationships/tags" Target="../tags/tag340.xml"/><Relationship Id="rId23" Type="http://schemas.openxmlformats.org/officeDocument/2006/relationships/tags" Target="../tags/tag339.xml"/><Relationship Id="rId22" Type="http://schemas.openxmlformats.org/officeDocument/2006/relationships/tags" Target="../tags/tag338.xml"/><Relationship Id="rId21" Type="http://schemas.openxmlformats.org/officeDocument/2006/relationships/tags" Target="../tags/tag337.xml"/><Relationship Id="rId20" Type="http://schemas.openxmlformats.org/officeDocument/2006/relationships/tags" Target="../tags/tag336.xml"/><Relationship Id="rId2" Type="http://schemas.openxmlformats.org/officeDocument/2006/relationships/image" Target="../media/image12.jpeg"/><Relationship Id="rId19" Type="http://schemas.openxmlformats.org/officeDocument/2006/relationships/tags" Target="../tags/tag335.xml"/><Relationship Id="rId18" Type="http://schemas.openxmlformats.org/officeDocument/2006/relationships/tags" Target="../tags/tag334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8.xml"/><Relationship Id="rId119" Type="http://schemas.openxmlformats.org/officeDocument/2006/relationships/image" Target="../media/image4.png"/><Relationship Id="rId118" Type="http://schemas.openxmlformats.org/officeDocument/2006/relationships/tags" Target="../tags/tag434.xml"/><Relationship Id="rId117" Type="http://schemas.openxmlformats.org/officeDocument/2006/relationships/tags" Target="../tags/tag433.xml"/><Relationship Id="rId116" Type="http://schemas.openxmlformats.org/officeDocument/2006/relationships/tags" Target="../tags/tag432.xml"/><Relationship Id="rId115" Type="http://schemas.openxmlformats.org/officeDocument/2006/relationships/tags" Target="../tags/tag431.xml"/><Relationship Id="rId114" Type="http://schemas.openxmlformats.org/officeDocument/2006/relationships/tags" Target="../tags/tag430.xml"/><Relationship Id="rId113" Type="http://schemas.openxmlformats.org/officeDocument/2006/relationships/tags" Target="../tags/tag429.xml"/><Relationship Id="rId112" Type="http://schemas.openxmlformats.org/officeDocument/2006/relationships/tags" Target="../tags/tag428.xml"/><Relationship Id="rId111" Type="http://schemas.openxmlformats.org/officeDocument/2006/relationships/tags" Target="../tags/tag427.xml"/><Relationship Id="rId110" Type="http://schemas.openxmlformats.org/officeDocument/2006/relationships/tags" Target="../tags/tag426.xml"/><Relationship Id="rId11" Type="http://schemas.openxmlformats.org/officeDocument/2006/relationships/tags" Target="../tags/tag327.xml"/><Relationship Id="rId109" Type="http://schemas.openxmlformats.org/officeDocument/2006/relationships/tags" Target="../tags/tag425.xml"/><Relationship Id="rId108" Type="http://schemas.openxmlformats.org/officeDocument/2006/relationships/tags" Target="../tags/tag424.xml"/><Relationship Id="rId107" Type="http://schemas.openxmlformats.org/officeDocument/2006/relationships/tags" Target="../tags/tag423.xml"/><Relationship Id="rId106" Type="http://schemas.openxmlformats.org/officeDocument/2006/relationships/tags" Target="../tags/tag422.xml"/><Relationship Id="rId105" Type="http://schemas.openxmlformats.org/officeDocument/2006/relationships/tags" Target="../tags/tag421.xml"/><Relationship Id="rId104" Type="http://schemas.openxmlformats.org/officeDocument/2006/relationships/tags" Target="../tags/tag420.xml"/><Relationship Id="rId103" Type="http://schemas.openxmlformats.org/officeDocument/2006/relationships/tags" Target="../tags/tag419.xml"/><Relationship Id="rId102" Type="http://schemas.openxmlformats.org/officeDocument/2006/relationships/tags" Target="../tags/tag418.xml"/><Relationship Id="rId101" Type="http://schemas.openxmlformats.org/officeDocument/2006/relationships/tags" Target="../tags/tag417.xml"/><Relationship Id="rId100" Type="http://schemas.openxmlformats.org/officeDocument/2006/relationships/tags" Target="../tags/tag416.xml"/><Relationship Id="rId10" Type="http://schemas.openxmlformats.org/officeDocument/2006/relationships/tags" Target="../tags/tag326.xml"/><Relationship Id="rId1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0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0.png"/><Relationship Id="rId1" Type="http://schemas.openxmlformats.org/officeDocument/2006/relationships/image" Target="../media/image11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0.png"/><Relationship Id="rId1" Type="http://schemas.openxmlformats.org/officeDocument/2006/relationships/image" Target="../media/image11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0.png"/><Relationship Id="rId1" Type="http://schemas.openxmlformats.org/officeDocument/2006/relationships/image" Target="../media/image11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0.png"/><Relationship Id="rId1" Type="http://schemas.openxmlformats.org/officeDocument/2006/relationships/image" Target="../media/image11.jpe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0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439.xml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441.xml"/></Relationships>
</file>

<file path=ppt/slides/_rels/slide7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4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443.xml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49.xml"/><Relationship Id="rId3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0.xml"/><Relationship Id="rId3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1.xml"/><Relationship Id="rId3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2.xml"/><Relationship Id="rId3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憋.jpg憋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6150" y="2550160"/>
            <a:ext cx="1895475" cy="1739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报警.jpg报警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30310" y="5189220"/>
            <a:ext cx="1334135" cy="11760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玩意儿.jpg玩意儿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0310" y="514985"/>
            <a:ext cx="1334135" cy="10217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正经.jpg正经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7398" y="-1404187"/>
            <a:ext cx="1005205" cy="1007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绑架.jpg绑架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47150" y="7453630"/>
            <a:ext cx="1005205" cy="6203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biē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憋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suppress, to hold back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62876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面对老板的怒气，他憋着气，不敢说话。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报警.jpg报警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3230" y="2458085"/>
            <a:ext cx="2953385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绑架.jpg绑架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6335" y="5348605"/>
            <a:ext cx="1347470" cy="10147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憋.jpg憋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6335" y="640715"/>
            <a:ext cx="1346835" cy="8801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玩意儿.jpg玩意儿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6520" y="-1227455"/>
            <a:ext cx="927100" cy="9315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受罪.jpg受罪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005" y="7329805"/>
            <a:ext cx="855980" cy="7258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bào jǐng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报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警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call the police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2930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在中国，遇到危险时要打110报警。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绑架.jpg绑架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8785" y="2658745"/>
            <a:ext cx="2660015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受罪.jpg受罪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30310" y="5368925"/>
            <a:ext cx="1418590" cy="9486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报警.jpg报警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0558" y="509305"/>
            <a:ext cx="123888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憋.jpg憋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9955" y="-1230380"/>
            <a:ext cx="71882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吼.jpg吼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323122"/>
            <a:ext cx="1099185" cy="8337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bǎng jià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绑</a:t>
              </a:r>
              <a:r>
                <a:rPr 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架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kidnap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821930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孩子被绑架后，一个人打电话告诉他们不要报警。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受罪.jpg受罪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0515" y="2284095"/>
            <a:ext cx="3020060" cy="19964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吼.jpg吼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720" y="5183505"/>
            <a:ext cx="1282700" cy="10852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绑架.jpg绑架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69985" y="438785"/>
            <a:ext cx="1359535" cy="8655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报警.jpg报警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99456" y="-1327355"/>
            <a:ext cx="110109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正经.jpg正经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4856" y="7213585"/>
            <a:ext cx="105029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6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shòu zuì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受</a:t>
              </a:r>
              <a:r>
                <a:rPr 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罪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suffer hardships,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have a hard time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他的日子过得那么辛苦，简直是在受罪。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吼.jpg吼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6560" y="2658745"/>
            <a:ext cx="2896870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正经.jpg正经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78545" y="5236845"/>
            <a:ext cx="1541780" cy="1027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受罪.jpg受罪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79428" y="509305"/>
            <a:ext cx="154114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绑架.jpg绑架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191327"/>
            <a:ext cx="914400" cy="5816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玩意儿.jpg玩意儿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33815" y="7372350"/>
            <a:ext cx="974090" cy="8013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hǒu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吼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shout, to roar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952740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老板非常生气，大吼：“都马上去给我工作！”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正 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serious, proper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 jing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suppress, to hold back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biē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27600" y="127635"/>
            <a:ext cx="2359025" cy="3194050"/>
            <a:chOff x="9174" y="2028"/>
            <a:chExt cx="371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74" y="4252"/>
              <a:ext cx="371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玩意儿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toy, thing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wán yìr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报警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call the police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bào jǐng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绑 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kidnap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bǎng jià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257550"/>
            <a:chOff x="9262" y="2028"/>
            <a:chExt cx="3533" cy="51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受 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suffer hardships, to have a hard time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shòu zuì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吼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shout, to roar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hǒu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憋闷-憋醒-憋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屈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憋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足劲儿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97814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别人已经走到了前头，我们只有憋足劲儿，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加快速度，才能赶上去。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97877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她觉得憋屈，已经5天了，事情迟迟得不到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解决，她不甘心就这么完了!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436148"/>
            <a:chOff x="7787" y="3144"/>
            <a:chExt cx="5660" cy="271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通红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accent1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雪白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状态形容词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包含程度很深的意思，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747885" cy="828675"/>
            <a:chOff x="518" y="3426"/>
            <a:chExt cx="1535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535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我憋得脸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通红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97280"/>
            <a:chOff x="518" y="3097"/>
            <a:chExt cx="14600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雪白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的米在沸腾的水中翻滚，屋子里渐渐弥漫着粥的香气。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 descr="C:\Users\Lenovo\Desktop\新建文件夹\憋红脸.jpg憋红脸"/>
          <p:cNvPicPr>
            <a:picLocks noChangeAspect="1"/>
          </p:cNvPicPr>
          <p:nvPr/>
        </p:nvPicPr>
        <p:blipFill>
          <a:blip r:embed="rId2">
            <a:alphaModFix amt="62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854190" y="1294130"/>
            <a:ext cx="1473200" cy="12668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8295" y="4963795"/>
            <a:ext cx="8832850" cy="1097915"/>
            <a:chOff x="518" y="3426"/>
            <a:chExt cx="13447" cy="1729"/>
          </a:xfrm>
        </p:grpSpPr>
        <p:sp>
          <p:nvSpPr>
            <p:cNvPr id="3" name="圆角矩形 2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518" y="3460"/>
              <a:ext cx="13134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那几只还没断奶的小猫幸福地躺在妈妈的怀里，肚子都吃得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滚圆滚圆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的。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3" name="图片 12" descr="C:\Users\Lenovo\Desktop\新建文件夹\猫吃奶卡通.jpg猫吃奶卡通"/>
          <p:cNvPicPr>
            <a:picLocks noChangeAspect="1"/>
          </p:cNvPicPr>
          <p:nvPr/>
        </p:nvPicPr>
        <p:blipFill>
          <a:blip r:embed="rId3">
            <a:alphaModFix amt="53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707505" y="5629275"/>
            <a:ext cx="1426210" cy="1092200"/>
          </a:xfrm>
          <a:prstGeom prst="rect">
            <a:avLst/>
          </a:prstGeom>
        </p:spPr>
      </p:pic>
      <p:pic>
        <p:nvPicPr>
          <p:cNvPr id="4" name="图片 3" descr="C:\Users\Lenovo\Desktop\新建文件夹\煮粥.jpg煮粥"/>
          <p:cNvPicPr>
            <a:picLocks noChangeAspect="1"/>
          </p:cNvPicPr>
          <p:nvPr/>
        </p:nvPicPr>
        <p:blipFill>
          <a:blip r:embed="rId4">
            <a:alphaModFix amt="53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783840" y="3731895"/>
            <a:ext cx="1398270" cy="13506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雪亮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冰凉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笔直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349885" y="1939290"/>
            <a:ext cx="12430760" cy="1850390"/>
            <a:chOff x="-443" y="1654"/>
            <a:chExt cx="19576" cy="291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95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夏天，（        ）的啤酒加上美味的海鲜，对很多人来讲，极具吸引力。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2" name="图片 1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-349885" y="4163695"/>
            <a:ext cx="12430760" cy="1883410"/>
            <a:chOff x="-443" y="1654"/>
            <a:chExt cx="19576" cy="2966"/>
          </a:xfrm>
        </p:grpSpPr>
        <p:sp>
          <p:nvSpPr>
            <p:cNvPr id="14" name="矩形 13"/>
            <p:cNvSpPr/>
            <p:nvPr/>
          </p:nvSpPr>
          <p:spPr>
            <a:xfrm>
              <a:off x="1460" y="2610"/>
              <a:ext cx="17673" cy="20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那是一条（        ）的公路，她的车无精打采地在公路上前行，远处是茫茫雪山。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2474595" y="2582545"/>
            <a:ext cx="15176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冰凉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81960" y="4794885"/>
            <a:ext cx="14662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笔直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雪亮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冰凉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笔直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349885" y="193929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2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人民有自己的亲身经历，眼睛是（        ）的。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2" name="图片 1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590155" y="2660015"/>
            <a:ext cx="13639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雪亮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现在的智能手机功能越来越多了。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现在的年轻人都是手机的奴隶。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zhì néng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智能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adj.smart, intellgent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nú lì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奴隶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slave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成为手机的奴隶后，对别的事情就都麻木了。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弟弟吃到好吃的东西总是狼吞虎咽的。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má mù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麻木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numb, apathetic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2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láng tūn-hǔ yàn</a:t>
              </a:r>
              <a:endParaRPr lang="en-US" altLang="zh-CN" sz="2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en-US" altLang="zh-CN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狼吞虎咽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wolf down, to gobble up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我伺候生病的奶奶一点也不嫌弃她。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他看手机的时候，认真得眼睛都不眨一下。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cì hou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伺候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serve, to wait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upon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zhǎ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blink, to wink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没想到事情会这样，那索性就顺其自然吧。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suǒ xìng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索性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might as well,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simply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智能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adj.smart, intellgent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néng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麻木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numb, apathetic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奴隶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slave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nú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狼吞虎咽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wolf down, to gobble up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lángtūn-hǔyàn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伺候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serve, to wait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upon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hou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blink, to wink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zhǎ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索性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might as well,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simply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suǒ xìng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说A就A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常用的口语格式，表示事情发生或进展得很快。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943465" cy="828675"/>
            <a:chOff x="518" y="3426"/>
            <a:chExt cx="15659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86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说干就干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，索性这礼拜就开始。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175635"/>
            <a:ext cx="9986645" cy="1179830"/>
            <a:chOff x="518" y="3097"/>
            <a:chExt cx="15727" cy="2396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2396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00"/>
              <a:ext cx="15727" cy="1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他辞了职去旅游，可把爸妈气坏了，天天在家唠叨：“挺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好的工作，一点儿都不珍惜，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说不干就不干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了。”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5050790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六月下旬，天气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说热就热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了，人们争先恐后地往商店跑，去买电扇，去买空调。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C:\Users\Lenovo\Desktop\新建文件夹\干劲满满.png干劲满满"/>
          <p:cNvPicPr>
            <a:picLocks noChangeAspect="1"/>
          </p:cNvPicPr>
          <p:nvPr/>
        </p:nvPicPr>
        <p:blipFill>
          <a:blip r:embed="rId2">
            <a:alphaModFix amt="83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60" b="6057"/>
          <a:stretch>
            <a:fillRect/>
          </a:stretch>
        </p:blipFill>
        <p:spPr>
          <a:xfrm>
            <a:off x="5984875" y="1113155"/>
            <a:ext cx="1834515" cy="1318895"/>
          </a:xfrm>
          <a:prstGeom prst="rect">
            <a:avLst/>
          </a:prstGeom>
        </p:spPr>
      </p:pic>
      <p:pic>
        <p:nvPicPr>
          <p:cNvPr id="3" name="图片 2" descr="C:\Users\Lenovo\Desktop\新建文件夹\唠叨.jpg唠叨"/>
          <p:cNvPicPr>
            <a:picLocks noChangeAspect="1"/>
          </p:cNvPicPr>
          <p:nvPr/>
        </p:nvPicPr>
        <p:blipFill>
          <a:blip r:embed="rId3">
            <a:alphaModFix amt="50000"/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606030" y="3820795"/>
            <a:ext cx="1478915" cy="1076325"/>
          </a:xfrm>
          <a:prstGeom prst="rect">
            <a:avLst/>
          </a:prstGeom>
        </p:spPr>
      </p:pic>
      <p:pic>
        <p:nvPicPr>
          <p:cNvPr id="8" name="图片 7" descr="C:\Users\Lenovo\Desktop\新建文件夹\买风扇.jpg买风扇"/>
          <p:cNvPicPr>
            <a:picLocks noChangeAspect="1"/>
          </p:cNvPicPr>
          <p:nvPr/>
        </p:nvPicPr>
        <p:blipFill>
          <a:blip r:embed="rId4">
            <a:alphaModFix amt="53000"/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074535" y="5711190"/>
            <a:ext cx="1353820" cy="9537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用“说A就A”改写句子</a:t>
              </a:r>
              <a:endPara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49655" y="2581275"/>
            <a:ext cx="91782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你看天上，阴云密布的，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说下雨就下雨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，不带伞哪行啊！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altLang="zh-CN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9072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你看天上，阴云密布的，马上就得下雨，不带伞哪行啊！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65836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小孩儿就是这样，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说哭就哭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说笑就笑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6228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小孩儿就是这样，一会儿哭，一会儿笑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8717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他们两个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说好上就好上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了，好得朝夕相伴，形影不离。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8361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很快他们两个就好上了，好得朝夕相伴，形影不离。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为了叫同学们睡个午觉，学校调整了作息时间。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这件事必须立即着手，不能再迟延了。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那些失去父母的孤儿都得到了很好的安置。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春天野外用火一定要小心，防止发生火灾。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62445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zuò xī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作息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work and rest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187065" y="2690495"/>
            <a:ext cx="271716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zhuó shǒu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着手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put one’s hand to, to begin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ān zhì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安置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find a place for, to arrange for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fáng zhǐ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防止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prevent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我课外书读得少，语文基础比较薄弱。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这件工艺品十分精致。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他把手机包好，然后庄重地放在盒子里，收起来。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809750" y="2702560"/>
            <a:ext cx="283273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bó ruò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薄弱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weak, frail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jīnɡ zhì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精致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fine, exquisite, delicate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7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zhuāng zhòng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>
              <a:spcBef>
                <a:spcPts val="1800"/>
              </a:spcBef>
            </a:pP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庄重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solemn, grave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作息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work and rest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zuò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安置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find a place for, to arrange for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着手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put one’s hand to, to begin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00295" y="863600"/>
            <a:ext cx="24022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zhuó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shǒu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防止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prevent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zhǐ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薄弱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weak, frail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bó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ruò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精致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fine, exquisite, delicate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庄重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solemn, grave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zhuāng</a:t>
            </a:r>
            <a:r>
              <a:rPr lang="en-US" altLang="zh-CN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zhòng</a:t>
            </a:r>
            <a:endParaRPr lang="zh-CN" altLang="zh-CN" sz="2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防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暑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-防护-防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止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-消防-预防</a:t>
            </a:r>
            <a:endParaRPr 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8416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夏季，天气炎热，适当吃些瓜果，喝些冷饮，可起到降温防暑的作用。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8416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禁止人们到饮用水水库去旅游，就是为了防止饮用水受到污染。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禁止-阻止-不止-截止-制止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65365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有人认为地球上的变化是无向的，历史既无开始的痕迹，也无终止的前景。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97814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任何一部法律、法规的制订、修订、废止，都必须伴随着社会经济的发展变化而进行。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62330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“手机瘾”也是“瘾”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715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掌握状态形容词、“说A就A" "adj./v.+得+要命”的意义和用法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正确使用本课辨析的词语“索性一干脆"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755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了解“僵硬”的“僵”字中的“单人旁”及带有“单人旁”的汉字常表达的意义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640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按课本P92练习5中的提示简述课文内容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79445" y="3735705"/>
            <a:ext cx="90125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熟悉并掌握“憋、黑着脸、狼吞虎咽、防止、薄弱、僵硬、四肢、弥补、震惊、干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扰”的意义和用法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薄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单薄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浅薄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稀薄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淡薄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薄弱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75652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青藏高原地势特别高，空气稀薄，因而目照强烈。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97877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就业是享有劳动权的直接体现。在人口众多、经济薄弱的国家，就业是突出的社会难题。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22985" y="107061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受罪：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麻木：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伺候：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索性：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着手：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防止：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novo\Desktop\新建文件夹\玩手机.jpg玩手机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635"/>
            <a:ext cx="12573635" cy="685863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第九课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9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9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 day without a cell phone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9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不用手机的日子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     </a:t>
                      </a: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好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（hǎo ）</a:t>
                      </a:r>
                      <a:endParaRPr lang="zh-CN" altLang="en-US" sz="16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好玩儿、好闻、好卖、好使、好用、好听、好感、好受、好过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报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报到、报道、报考、报信、报时、报警、报告、报表、预报、回报、上报、通报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转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转发、转车、转告、转给、转交、转手、转卖、转送、转运、转租、中转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何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何不、何处、何种、何人、何时、何地、何必、何况、如何、为何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08320" y="5047615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509651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这鞋子太旧了，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索性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干脆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扔掉吧。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8955" y="554101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副词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，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表示说话、做事很直接，没有过多地考虑。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6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干脆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6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索性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260000">
            <a:off x="2218690" y="4159885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504315"/>
            <a:ext cx="6369050" cy="14090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529715"/>
            <a:ext cx="63684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这个人说话做事很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干脆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，一点儿也不拖泥带水。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252095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副词用法，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此外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还可做形容词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谓语，表示“爽快”的意思。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82495" y="218440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576070"/>
            <a:ext cx="981519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他觉得这门课没有用，索性不去上课了。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871470"/>
            <a:ext cx="981138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你干脆点儿行吗？别总是犹犹豫豫的。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417320" y="4234180"/>
            <a:ext cx="1035431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我做事一直都很索性，从来不琢磨来琢磨去。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617210"/>
            <a:ext cx="981392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他很干脆地拒绝了我，一点儿余地都没有。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490" y="702310"/>
            <a:ext cx="1685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novo\Desktop\新建文件夹\分散.jpg分散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8175" y="2417445"/>
            <a:ext cx="2518410" cy="17773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novo\Desktop\新建文件夹\一举两得.jpg一举两得"/>
          <p:cNvPicPr>
            <a:picLocks noChangeArrowheads="1"/>
          </p:cNvPicPr>
          <p:nvPr/>
        </p:nvPicPr>
        <p:blipFill>
          <a:blip r:embed="rId3"/>
          <a:srcRect l="10873" r="8676"/>
          <a:stretch>
            <a:fillRect/>
          </a:stretch>
        </p:blipFill>
        <p:spPr bwMode="auto">
          <a:xfrm>
            <a:off x="8928735" y="636270"/>
            <a:ext cx="1042670" cy="7715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novo\Desktop\新建文件夹\僵硬.jpg僵硬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666" y="5204863"/>
            <a:ext cx="1042670" cy="9417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Lenovo\Desktop\新建文件夹\四肢.jpg四肢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6313" y="7446312"/>
            <a:ext cx="587375" cy="587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fēn sàn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分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散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divert, to distract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上课注意听讲，不要分散精力。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僵硬.jpg僵硬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8520" y="2478405"/>
            <a:ext cx="2240280" cy="19113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四肢.jpg四肢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47455" y="5335905"/>
            <a:ext cx="1204595" cy="8369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分散.jpg分散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6820" y="650875"/>
            <a:ext cx="1205865" cy="8553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一举两得.jpg一举两得"/>
          <p:cNvPicPr>
            <a:picLocks noChangeArrowheads="1"/>
          </p:cNvPicPr>
          <p:nvPr/>
        </p:nvPicPr>
        <p:blipFill>
          <a:blip r:embed="rId5"/>
          <a:srcRect l="8860" r="6675"/>
          <a:stretch>
            <a:fillRect/>
          </a:stretch>
        </p:blipFill>
        <p:spPr bwMode="auto">
          <a:xfrm>
            <a:off x="8977630" y="-1245870"/>
            <a:ext cx="1075055" cy="6921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特长.jpg特长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8265" y="7393305"/>
            <a:ext cx="943610" cy="8642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jiāng yìng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僵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硬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stiff, hardened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7078980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坐了一天火车，两条腿都僵硬了。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四肢.jpg四肢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82965" y="2389188"/>
            <a:ext cx="2062480" cy="20618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特长.jpg特长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19210" y="5280660"/>
            <a:ext cx="1061720" cy="8509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僵硬.jpg僵硬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666" y="519148"/>
            <a:ext cx="1042670" cy="9417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分散.jpg分散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130" y="-1201420"/>
            <a:ext cx="1071880" cy="7975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性感彩烈.jpg性感彩烈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8735" y="7453630"/>
            <a:ext cx="1042035" cy="7156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sì zhī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四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肢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four limbs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898005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它的四肢强壮有力，爪子是白色的。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特长.jpg特长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900" y="2376805"/>
            <a:ext cx="2392045" cy="20472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性感彩烈.jpg性感彩烈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1905" y="5318760"/>
            <a:ext cx="1116965" cy="7740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四肢.jpg四肢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91905" y="621030"/>
            <a:ext cx="1116965" cy="7385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僵硬.jpg僵硬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29065" y="-1157605"/>
            <a:ext cx="842010" cy="7613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摇滚.jpg摇滚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005" y="7519035"/>
            <a:ext cx="814070" cy="6076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tè cháng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特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长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one's strong suit, forte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073140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跳舞是我的特长。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9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性感彩烈.jpg性感彩烈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2625" y="2515870"/>
            <a:ext cx="2416175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摇滚.jpg摇滚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110" y="5431155"/>
            <a:ext cx="1181735" cy="7785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特长.jpg特长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8745" y="692150"/>
            <a:ext cx="991235" cy="717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四肢.jpg四肢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1070" y="-1193550"/>
            <a:ext cx="656590" cy="6559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一举两得.jpg一举两得"/>
          <p:cNvPicPr>
            <a:picLocks noChangeArrowheads="1"/>
          </p:cNvPicPr>
          <p:nvPr/>
        </p:nvPicPr>
        <p:blipFill>
          <a:blip r:embed="rId6"/>
          <a:srcRect l="10861" r="8666"/>
          <a:stretch>
            <a:fillRect/>
          </a:stretch>
        </p:blipFill>
        <p:spPr bwMode="auto">
          <a:xfrm>
            <a:off x="9008745" y="7385685"/>
            <a:ext cx="990600" cy="8902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xìng gāo-cǎi liè</a:t>
              </a:r>
              <a:endParaRPr lang="en-US" altLang="zh-CN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兴高采烈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in high spirits, cheerful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51268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同学们正兴高采烈地讨论着毕业旅行的事。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摇滚.jpg摇滚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5620" y="2388870"/>
            <a:ext cx="2585720" cy="19246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一举两得.jpg一举两得"/>
          <p:cNvPicPr>
            <a:picLocks noChangeArrowheads="1"/>
          </p:cNvPicPr>
          <p:nvPr/>
        </p:nvPicPr>
        <p:blipFill>
          <a:blip r:embed="rId3"/>
          <a:srcRect l="3715" r="9312"/>
          <a:stretch>
            <a:fillRect/>
          </a:stretch>
        </p:blipFill>
        <p:spPr bwMode="auto">
          <a:xfrm>
            <a:off x="8736965" y="5257165"/>
            <a:ext cx="1353820" cy="8731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性感彩烈.jpg性感彩烈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3020" y="676910"/>
            <a:ext cx="1167765" cy="7613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特长.jpg特长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78196" y="-1246392"/>
            <a:ext cx="943610" cy="6927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2.jpe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3904" y="7213585"/>
            <a:ext cx="1052195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yáo gǔn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摇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滚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rock and roll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085965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现在越来越多年轻人喜欢摇滚音乐。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一举两得.jpg一举两得"/>
          <p:cNvPicPr>
            <a:picLocks noChangeArrowheads="1"/>
          </p:cNvPicPr>
          <p:nvPr/>
        </p:nvPicPr>
        <p:blipFill>
          <a:blip r:embed="rId2"/>
          <a:srcRect l="6651" r="5973"/>
          <a:stretch>
            <a:fillRect/>
          </a:stretch>
        </p:blipFill>
        <p:spPr bwMode="auto">
          <a:xfrm>
            <a:off x="8369300" y="2517140"/>
            <a:ext cx="2350135" cy="17138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分散.jpg分散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1905" y="5405120"/>
            <a:ext cx="1116330" cy="7461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摇滚.jpg摇滚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92540" y="782955"/>
            <a:ext cx="1020445" cy="699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性感彩烈.jpg性感彩烈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7086" y="-1360058"/>
            <a:ext cx="925830" cy="9251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僵硬.jpg僵硬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87155" y="7519035"/>
            <a:ext cx="921385" cy="6794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9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4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yì jǔ-liǎng dé</a:t>
              </a:r>
              <a:endParaRPr lang="en-US" altLang="zh-CN" sz="4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一举两得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serve two purposes 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at once, to kill two birds 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with one stone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8328025" cy="720090"/>
            <a:chOff x="196" y="9126"/>
            <a:chExt cx="1311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311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 fontAlgn="auto">
                <a:defRPr sz="1800"/>
              </a:pPr>
              <a:r>
                <a:rPr lang="zh-CN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封山造林，既能生产木材，又能保持水土，一举两得。</a:t>
              </a:r>
              <a:endParaRPr lang="zh-CN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分散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divert, to distract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四肢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four limbs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僵硬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stiff, hardened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00295" y="863600"/>
            <a:ext cx="24022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特长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one's strong suit, forte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tè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67100" y="3628390"/>
            <a:ext cx="2501900" cy="3194050"/>
            <a:chOff x="4529" y="1909"/>
            <a:chExt cx="3940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29" y="4133"/>
              <a:ext cx="3940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兴高采烈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in high spirits, cheerful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xìng</a:t>
            </a:r>
            <a:r>
              <a:rPr lang="en-US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gāo</a:t>
            </a:r>
            <a:r>
              <a:rPr lang="en-US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</a:t>
            </a:r>
            <a:r>
              <a:rPr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cǎi</a:t>
            </a:r>
            <a:r>
              <a:rPr lang="en-US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liè</a:t>
            </a:r>
            <a:endParaRPr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摇滚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rock and roll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gǔn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38995" y="3646170"/>
            <a:ext cx="2439670" cy="3194050"/>
            <a:chOff x="4556" y="1909"/>
            <a:chExt cx="3842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56" y="4133"/>
              <a:ext cx="3842" cy="2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一举两得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serve two purposes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at once, to kill two birds with one stone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3507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jǔ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</a:t>
            </a:r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liǎng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dé</a:t>
            </a:r>
            <a:endParaRPr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冻僵-僵死-僵直-僵持-僵局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82447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这里是个风口。到了冬天，风雪呼啸时，整条街都会冻僵。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82447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我很紧张，越是紧张，动作表情就越是僵硬，说话也有些结巴了。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福尔摩斯对我而言是一个神奇的侦探。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公安人员对这个案件做了周密的调查。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那位侦探说本次案件有了重大突破。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新闻报道科学家有了震惊世界的发现。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22935" y="2702560"/>
            <a:ext cx="262763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zhēn tàn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侦探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n. detective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àn jiàn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案件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n. legal case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tū pò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突破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break through,to make a breakthrough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676005" y="2717165"/>
            <a:ext cx="280670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zhèn jīng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震惊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shock, to astonish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黑夜里突然传来一阵令人恐怖的叫声。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针对纽约和华盛顿的恐怖袭击至今令人害怕。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没有手机的干扰，我们的生活更平静。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kǒng bù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恐怖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adj. terrible, horrible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495165" y="2690495"/>
            <a:ext cx="271526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xí jī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袭击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attack, to assault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144385" y="2702560"/>
            <a:ext cx="27825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gān rǎo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干扰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disturb, to interfere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侦探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detective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突破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break through,to make a breakthrough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案件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legal case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00295" y="863600"/>
            <a:ext cx="24022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震惊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shock, to astonish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67100" y="3628390"/>
            <a:ext cx="2501900" cy="3194050"/>
            <a:chOff x="4529" y="1909"/>
            <a:chExt cx="3940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29" y="4133"/>
              <a:ext cx="3940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恐怖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terrible, horrible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kǒng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袭击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attack, to assault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38995" y="3646170"/>
            <a:ext cx="2439670" cy="3194050"/>
            <a:chOff x="4556" y="1909"/>
            <a:chExt cx="3842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56" y="4133"/>
              <a:ext cx="384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err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/>
                  <a:sym typeface="+mn-ea"/>
                </a:rPr>
                <a:t>干扰</a:t>
              </a:r>
              <a:endParaRPr lang="zh-CN" altLang="en-US" sz="2000" dirty="0" err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disturb, to interfere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rǎo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震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地震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余震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抗震性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震动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震荡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7908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这次地震是大地震后的一次余震，是能量衰减过程中的起伏现象。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7908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消息一经传出，立刻震动了上海、江苏、浙江乃至整个华东，影响波及全国。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骚扰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干扰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打扰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扰乱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叨扰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82447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他生气地说:“我不冷不饿，什么都不需要，谁都别来打扰我!”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82447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吃零食会伤肝，热量摄入过多会扰乱正常的代谢，使肝脏过于劳累。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novo\Desktop\新建文件夹\玩手机.jpg玩手机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635"/>
            <a:ext cx="12573635" cy="685863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第九课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9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933" y="6525"/>
                  <a:ext cx="16862" cy="902"/>
                  <a:chOff x="7067" y="6525"/>
                  <a:chExt cx="16862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067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9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 day without a cell phone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9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不用手机的日子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62469" y="1128395"/>
            <a:ext cx="8578836" cy="706755"/>
            <a:chOff x="4050" y="448"/>
            <a:chExt cx="3875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050" y="448"/>
              <a:ext cx="387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案件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报警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绑架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震惊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侦探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1381740" cy="4945380"/>
            <a:chOff x="108" y="-186"/>
            <a:chExt cx="17924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6572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上个月，这里发生了一起令人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，两个年轻人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了他们的同学，然后向同学的父母要一大笔钱。受害孩子的家人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以后，警察迅速开展工作，他们派出一位非常有经验的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，很快就抓住了那两个年轻人，救出了他们的同学。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911465" y="23634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案件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78255" y="31064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绑架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77000" y="23634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震惊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1011" y="384175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报警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69294" y="46062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侦探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62455" y="1128395"/>
            <a:ext cx="9363710" cy="706755"/>
            <a:chOff x="4050" y="448"/>
            <a:chExt cx="3875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050" y="448"/>
              <a:ext cx="387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着手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作息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干扰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四肢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狼吞虎咽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1631930" cy="4945380"/>
            <a:chOff x="108" y="-186"/>
            <a:chExt cx="18318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6966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我的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时间是这样的：早上6:00起床，先活动活动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然后做一顿营养丰富的早餐，我吃饭从来不</a:t>
              </a:r>
              <a:endParaRPr lang="en-US"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</a:t>
              </a:r>
              <a:r>
                <a:rPr lang="zh-CN" alt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享受了美味的早餐后，我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写我的新书，在没人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的情况下，我的写作进度会很快，写着写着一天的时光不知不觉就过去了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176158" y="3086928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四肢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6412" y="3832510"/>
            <a:ext cx="23107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狼吞虎咽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174240" y="23634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作息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23910" y="38582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着手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99267" y="4582932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干扰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novo\Desktop\新建文件夹\冷落.jpg冷落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8175" y="2580640"/>
            <a:ext cx="2518410" cy="17748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novo\Desktop\新建文件夹\弥补.jpg弥补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0795" y="721995"/>
            <a:ext cx="1097915" cy="7378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novo\Desktop\新建文件夹\踏实.jpg踏实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2476" y="5311225"/>
            <a:ext cx="1042670" cy="717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Lenovo\Desktop\新建文件夹\空虚.jpg空虚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6313" y="7475205"/>
            <a:ext cx="587375" cy="5295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lěng luò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冷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落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treat coldly,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cold-shoulder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接待客人要热情，不要冷落了人家。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57875" y="53022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踏实.jpg踏实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6615" y="2702560"/>
            <a:ext cx="2087245" cy="16973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空虚.jpg空虚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46820" y="5368290"/>
            <a:ext cx="1206500" cy="753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冷落.jpg冷落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6820" y="588010"/>
            <a:ext cx="1205865" cy="8712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弥补.jpg弥补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225" y="-1162685"/>
            <a:ext cx="1075055" cy="7156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热的要死.jpg热的要死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8265" y="7374890"/>
            <a:ext cx="943610" cy="919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tā shi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踏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实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free from anxiety,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at peace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8239125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姐姐接到了大学录取通知书，心里终于踏实了。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空虚.jpg空虚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5960" y="2489835"/>
            <a:ext cx="2403475" cy="18611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热的要死.jpg热的要死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19140" y="5259473"/>
            <a:ext cx="1061720" cy="8210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踏实.jpg踏实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735" y="631190"/>
            <a:ext cx="1057910" cy="10210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冷落.jpg冷落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257819"/>
            <a:ext cx="1071880" cy="7150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消耗.jpg消耗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0493" y="7453630"/>
            <a:ext cx="859155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kōng xū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空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虚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empty, void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539355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一个有奋斗目标的人永远不会感到精神空虚。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热的要死.jpg热的要死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9285" y="2495550"/>
            <a:ext cx="2470150" cy="197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消耗.jpg消耗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2385" y="5318760"/>
            <a:ext cx="991235" cy="803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空虚.jpg空虚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2385" y="657225"/>
            <a:ext cx="990600" cy="8020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踏实.jpg踏实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7086" y="-1216230"/>
            <a:ext cx="925830" cy="6375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弥补.jpg弥补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005" y="7548245"/>
            <a:ext cx="785495" cy="5213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yào mìnɡ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要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命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an extreme degree,extremely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天气闷热得要命，一丝风也没有。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消耗.jpg消耗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1005" y="2515870"/>
            <a:ext cx="2902585" cy="20104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弥补.jpg弥补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110" y="5463540"/>
            <a:ext cx="991870" cy="9309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热的要死.jpg热的要死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9140" y="579473"/>
            <a:ext cx="1061720" cy="8210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空虚.jpg空虚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1070" y="-1196725"/>
            <a:ext cx="656590" cy="5924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冷落.jpg冷落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373605"/>
            <a:ext cx="1099185" cy="732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椭圆形标注 3"/>
          <p:cNvSpPr/>
          <p:nvPr/>
        </p:nvSpPr>
        <p:spPr>
          <a:xfrm>
            <a:off x="238125" y="1459230"/>
            <a:ext cx="5250180" cy="3802380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F79646"/>
          </a:solidFill>
          <a:ln w="57150">
            <a:solidFill>
              <a:srgbClr val="F79646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37490" y="5401945"/>
            <a:ext cx="751268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一场足球赛下来，运动员消耗了大量体力。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67640" y="1976755"/>
            <a:ext cx="548640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 fontAlgn="auto" hangingPunct="0"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xiāo hào</a:t>
            </a:r>
            <a:endParaRPr lang="en-US" altLang="zh-CN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fontAlgn="auto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消</a:t>
            </a:r>
            <a:r>
              <a: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耗</a:t>
            </a:r>
            <a:r>
              <a: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endParaRPr lang="zh-CN" altLang="en-US"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1"/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v. to consume, to expend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弥补.jpg弥补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5620" y="2599055"/>
            <a:ext cx="2583815" cy="17621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冷落.jpg冷落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720" y="5242560"/>
            <a:ext cx="1282065" cy="10217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消耗.jpg消耗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9355" y="676910"/>
            <a:ext cx="1281430" cy="881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热的要死.jpg热的要死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78265" y="-1264920"/>
            <a:ext cx="943610" cy="8477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踏实.jpg踏实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3655" y="7377430"/>
            <a:ext cx="1052195" cy="10655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6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mí bǔ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弥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补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make up, to remedy,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offset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8088630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这项科学成就弥补了这一领域的空白。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对方的态度十分恳切，我们只好同意了。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北京今天大雾弥漫，飞机无法降落。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星期天商店里很拥挤，往常没有这么多人。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工地上嘈杂的声音使人一天到晚不得安宁。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fèi téng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沸腾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v. to boil, to bubble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221990" y="2690495"/>
            <a:ext cx="27317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mí màn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弥漫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permeate,to spread all over the place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8191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wǎng cháng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往常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usually, habitually in the past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ān níng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安宁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peaceful, tranquil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冷落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treat coldly,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cold-shoulder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lěng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luò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空虚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empty, void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踏实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free from anxiety, at peace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tā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96920" y="3545205"/>
            <a:ext cx="2362200" cy="3194050"/>
            <a:chOff x="9262" y="2028"/>
            <a:chExt cx="3720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720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要命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an extreme degree,extremely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7276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yào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mìng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消耗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consume, to expend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42302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更新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掩盖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确信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演变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呈现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固有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阐述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陈述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见解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推测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弥补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make up, to remedy,to offset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bǔ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257550"/>
            <a:chOff x="9180" y="2028"/>
            <a:chExt cx="4005" cy="51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弥漫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permeate,to spread all over the place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沸腾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v. to boil, to bubble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fèi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téng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96920" y="3545205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往常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usually, habitually in the past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884805" y="4363720"/>
            <a:ext cx="30962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wǎng</a:t>
            </a:r>
            <a:r>
              <a:rPr lang="en-US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cháng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安宁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peaceful, tranquil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42302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níng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5613" y="-77237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2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adj./v. +得+要命</a:t>
              </a:r>
              <a:endParaRPr sz="2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表示到了极点。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943465" cy="828675"/>
            <a:chOff x="518" y="3426"/>
            <a:chExt cx="15659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86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五个小时没碰它，我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空虚得要命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175635"/>
            <a:ext cx="9173845" cy="1179830"/>
            <a:chOff x="518" y="3097"/>
            <a:chExt cx="14447" cy="2396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2396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99"/>
              <a:ext cx="14110" cy="2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每次考试之前，不少同学都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紧张得要命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，吃不好，睡不着，有的还生病。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4963160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他风趣地说，自从那次让蛇咬了一口，就害怕所有的爬行动物、虫子，见了麻绳都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吓得要命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C:\Users\Lenovo\Desktop\新建文件夹\空虚的很.jpg空虚的很"/>
          <p:cNvPicPr>
            <a:picLocks noChangeAspect="1"/>
          </p:cNvPicPr>
          <p:nvPr/>
        </p:nvPicPr>
        <p:blipFill>
          <a:blip r:embed="rId2">
            <a:alphaModFix amt="78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32420" y="1344930"/>
            <a:ext cx="1570990" cy="1318895"/>
          </a:xfrm>
          <a:prstGeom prst="rect">
            <a:avLst/>
          </a:prstGeom>
        </p:spPr>
      </p:pic>
      <p:pic>
        <p:nvPicPr>
          <p:cNvPr id="3" name="图片 2" descr="C:\Users\Lenovo\Desktop\新建文件夹\紧张.jpg紧张"/>
          <p:cNvPicPr>
            <a:picLocks noChangeAspect="1"/>
          </p:cNvPicPr>
          <p:nvPr/>
        </p:nvPicPr>
        <p:blipFill>
          <a:blip r:embed="rId3">
            <a:alphaModFix amt="5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678680" y="3706495"/>
            <a:ext cx="1348740" cy="1127760"/>
          </a:xfrm>
          <a:prstGeom prst="rect">
            <a:avLst/>
          </a:prstGeom>
        </p:spPr>
      </p:pic>
      <p:pic>
        <p:nvPicPr>
          <p:cNvPr id="8" name="图片 7" descr="C:\Users\Lenovo\Desktop\新建文件夹\怕井绳.jpg怕井绳"/>
          <p:cNvPicPr>
            <a:picLocks noChangeAspect="1"/>
          </p:cNvPicPr>
          <p:nvPr/>
        </p:nvPicPr>
        <p:blipFill>
          <a:blip r:embed="rId4">
            <a:alphaModFix amt="78000"/>
            <a:clrChange>
              <a:clrFrom>
                <a:srgbClr val="F4F2F5">
                  <a:alpha val="100000"/>
                </a:srgbClr>
              </a:clrFrom>
              <a:clrTo>
                <a:srgbClr val="F4F2F5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73645" y="5641340"/>
            <a:ext cx="1793240" cy="10814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用“adj./v.+得+要命”完成句子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446260" y="195199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忙得要命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1090676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他的确是个热心肠，尽管他平日大事小事特别多，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可是只要有人求他，他一定会全力相助。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7318375" y="3754120"/>
            <a:ext cx="196405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紧张得要命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30625"/>
            <a:ext cx="10439400" cy="11245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那是我第一次拍戏。临拍前一晚，我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，整晚睡不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着，想戏怎么演，手势怎么摆，足足想了一夜。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5713095" y="562737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气得要命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627370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妈妈不但在生气，而且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02360" y="2609850"/>
            <a:ext cx="8361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chemeClr val="tx2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她的脾气不好，经常不知道为什么</a:t>
            </a:r>
            <a:r>
              <a:rPr lang="zh-CN" altLang="en-US" sz="2800" b="1" u="sng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说生气就生气</a:t>
            </a:r>
            <a:r>
              <a:rPr lang="zh-CN" altLang="en-US" sz="2800" b="1" u="sng">
                <a:solidFill>
                  <a:schemeClr val="tx2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了。</a:t>
            </a:r>
            <a:endParaRPr lang="zh-CN" altLang="en-US" sz="2800" b="1" u="sng">
              <a:solidFill>
                <a:schemeClr val="tx2"/>
              </a:solidFill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99631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她的脾气不好，经常不知道为什么突然就生气了。（说A就A）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757930"/>
            <a:ext cx="104419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这么做不但能增加公司的利润，还能方便用户。（既……又……）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306695"/>
            <a:ext cx="9177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找了好几个地方都没找着，干脆不找了。（索性）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2360" y="4351020"/>
            <a:ext cx="7307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这么做</a:t>
            </a:r>
            <a:r>
              <a:rPr lang="zh-CN" altLang="en-US" sz="2800" b="1" u="sng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既</a:t>
            </a:r>
            <a:r>
              <a:rPr lang="zh-CN" altLang="en-US" sz="2800" b="1" u="sng"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能增加公司的利润，</a:t>
            </a:r>
            <a:r>
              <a:rPr lang="zh-CN" altLang="en-US" sz="2800" b="1" u="sng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又</a:t>
            </a:r>
            <a:r>
              <a:rPr lang="zh-CN" altLang="en-US" sz="2800" b="1" u="sng"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能方便客户。</a:t>
            </a:r>
            <a:endParaRPr lang="zh-CN" altLang="en-US" sz="2800" b="1" u="sng"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2360" y="5982335"/>
            <a:ext cx="65951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找了好几个地方都没找着，</a:t>
            </a:r>
            <a:r>
              <a:rPr lang="zh-CN" altLang="en-US" sz="2800" b="1" u="sng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索性</a:t>
            </a:r>
            <a:r>
              <a:rPr lang="zh-CN" altLang="en-US" sz="2800" b="1" u="sng"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不找了。</a:t>
            </a:r>
            <a:endParaRPr lang="zh-CN" altLang="en-US" sz="2800" b="1" u="sng"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7294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chemeClr val="tx2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很多单位在年底就</a:t>
            </a:r>
            <a:r>
              <a:rPr lang="zh-CN" altLang="en-US" sz="2800" b="1" u="sng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着手</a:t>
            </a:r>
            <a:r>
              <a:rPr lang="zh-CN" altLang="en-US" sz="2800" b="1" u="sng">
                <a:solidFill>
                  <a:schemeClr val="tx2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制定第二年的计划了。</a:t>
            </a:r>
            <a:endParaRPr lang="zh-CN" altLang="en-US" sz="2800" b="1" u="sng">
              <a:solidFill>
                <a:schemeClr val="tx2"/>
              </a:solidFill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8717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很多单位在年底就开始制定第二年的计划了。（着手）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757930"/>
            <a:ext cx="1049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今天不知道怎么了，堵得这么厉害，以前这里很少堵车。（往常）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306695"/>
            <a:ext cx="9177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考试时，我非常紧张，手心里都是汗。（……得要命）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9975" y="4300220"/>
            <a:ext cx="90887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今天不知道怎么了，堵得这么厉害，</a:t>
            </a:r>
            <a:r>
              <a:rPr lang="zh-CN" altLang="en-US" sz="2800" b="1" u="sng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往常</a:t>
            </a:r>
            <a:r>
              <a:rPr lang="zh-CN" altLang="en-US" sz="2800" b="1" u="sng"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这里很少堵车。</a:t>
            </a:r>
            <a:endParaRPr lang="zh-CN" altLang="en-US" sz="2800" b="1" u="sng"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2360" y="5984875"/>
            <a:ext cx="65951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考试时，我</a:t>
            </a:r>
            <a:r>
              <a:rPr lang="zh-CN" altLang="en-US" sz="2800" b="1" u="sng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紧张得要命</a:t>
            </a:r>
            <a:r>
              <a:rPr lang="zh-CN" altLang="en-US" sz="2800" b="1" u="sng"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，手心里都是汗。</a:t>
            </a:r>
            <a:endParaRPr lang="zh-CN" altLang="en-US" sz="2800" b="1" u="sng"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22985" y="107061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38425"/>
            <a:ext cx="75590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例：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受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罪：受伤  受累  受骗  受气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智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能：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安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置：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防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止：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精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致：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novo\Desktop\新建文件夹\玩手机.jpg玩手机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635"/>
            <a:ext cx="12573635" cy="685863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第九课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9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9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 day without a cell phone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9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不用手机的日子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你觉得你可以离开你的手机多长时间？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C:\Users\Lenovo\Desktop\离开手机.jpg离开手机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51275" y="2142490"/>
            <a:ext cx="4504055" cy="248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玩手机.jpg玩手机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571625" y="309308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开会时，老板为什么发火？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“我”同意老板的看法吗？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周日，“我”做了什么？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09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735965"/>
            <a:ext cx="1876425" cy="1478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46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玩手机.jpg玩手机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58420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开会时老板火了</a:t>
            </a:r>
            <a:r>
              <a:rPr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：“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别假装</a:t>
            </a:r>
            <a:r>
              <a:rPr sz="28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sym typeface="+mn-ea"/>
              </a:rPr>
              <a:t>正经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，我知道你们都在玩儿手机，那</a:t>
            </a:r>
            <a:r>
              <a:rPr sz="28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sym typeface="+mn-ea"/>
              </a:rPr>
              <a:t>玩意儿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那么好玩儿</a:t>
            </a:r>
            <a:r>
              <a:rPr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？”</a:t>
            </a:r>
            <a:endParaRPr sz="2800" dirty="0">
              <a:ln>
                <a:noFill/>
              </a:ln>
              <a:solidFill>
                <a:schemeClr val="bg1"/>
              </a:solidFill>
              <a:effectLst/>
              <a:uFillTx/>
              <a:sym typeface="+mn-ea"/>
            </a:endParaRPr>
          </a:p>
          <a:p>
            <a:pPr algn="l" defTabSz="58420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     </a:t>
            </a:r>
            <a:r>
              <a:rPr lang="en-US"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 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老板指着我</a:t>
            </a:r>
            <a:r>
              <a:rPr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：“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你说说，看了什么？比我说话还有意思</a:t>
            </a:r>
            <a:r>
              <a:rPr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？”</a:t>
            </a:r>
            <a:endParaRPr sz="2800" dirty="0">
              <a:ln>
                <a:noFill/>
              </a:ln>
              <a:solidFill>
                <a:schemeClr val="bg1"/>
              </a:solidFill>
              <a:effectLst/>
              <a:uFillTx/>
              <a:sym typeface="+mn-ea"/>
            </a:endParaRPr>
          </a:p>
          <a:p>
            <a:pPr algn="l" defTabSz="58420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      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我脸</a:t>
            </a:r>
            <a:r>
              <a:rPr sz="28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sym typeface="+mn-ea"/>
              </a:rPr>
              <a:t>憋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得通红，说</a:t>
            </a:r>
            <a:r>
              <a:rPr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：“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一对年轻人边开车边拿手机拍照，把桥撞坏了</a:t>
            </a:r>
            <a:r>
              <a:rPr lang="zh-CN"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，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没</a:t>
            </a:r>
            <a:r>
              <a:rPr sz="28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sym typeface="+mn-ea"/>
              </a:rPr>
              <a:t>报警</a:t>
            </a:r>
            <a:r>
              <a:rPr sz="28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，先下车拍照发微信。要不要转发给你</a:t>
            </a:r>
            <a:r>
              <a:rPr sz="280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+mn-ea"/>
              </a:rPr>
              <a:t>？”</a:t>
            </a:r>
            <a:endParaRPr sz="2800" dirty="0">
              <a:ln>
                <a:noFill/>
              </a:ln>
              <a:solidFill>
                <a:schemeClr val="bg1"/>
              </a:solidFill>
              <a:effectLst/>
              <a:uFillTx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800" dirty="0">
              <a:ln>
                <a:noFill/>
              </a:ln>
              <a:solidFill>
                <a:schemeClr val="bg1"/>
              </a:solidFill>
              <a:effectLst/>
              <a:uFillTx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38275" y="5521325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正经、玩意儿、憋、报警</a:t>
            </a:r>
            <a:endParaRPr 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C:\Users\Lenovo\Desktop\新建文件夹\打电话-removebg-preview.jpg打电话-removebg-preview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61085" y="2647950"/>
            <a:ext cx="1809115" cy="1692910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90245" y="458470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打电话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 descr="C:\Users\Lenovo\Desktop\新建文件夹\看新闻-removebg-preview.jpg看新闻-removebg-preview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73475" y="2654935"/>
            <a:ext cx="1896110" cy="1644650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371215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看新闻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 descr="C:\Users\Lenovo\Desktop\新建文件夹\看时间-removebg-preview.jpg看时间-removebg-preview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72860" y="2654300"/>
            <a:ext cx="1917065" cy="1651635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052185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看时间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7" name="图片 4" descr="C:\Users\Lenovo\Desktop\新建文件夹\拍照-removebg-preview.jpg拍照-removebg-preview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092565" y="2670175"/>
            <a:ext cx="1877060" cy="1640840"/>
          </a:xfrm>
          <a:prstGeom prst="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839200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……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320" y="356235"/>
            <a:ext cx="8087995" cy="1019667"/>
            <a:chOff x="3424" y="3426"/>
            <a:chExt cx="11391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你经常玩儿手机吗？对你来说，手机有什么用途？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请在下面的选项中划出，如果还有其他用途，请补充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玩手机.jpg玩手机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老板一摆手：“你们呀，都让手机给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绑架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了，这么过日子，不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受罪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吗？”</a:t>
            </a:r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       一同事举手：“老板，刚搜索了一下，离不开手机也是一种精神病。”</a:t>
            </a:r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      老板大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吼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：“有病就得治！”随后黑着脸扔下一句话：“以后开会谁都  不许带手机！”</a:t>
            </a:r>
            <a:endParaRPr lang="zh-CN" altLang="en-US" sz="2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43355" y="5538470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请用重点词语复述故事：绑架、受罪、吼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玩手机.jpg玩手机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3810" y="-63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老板说的没错，特别是有了</a:t>
            </a:r>
            <a:r>
              <a:rPr lang="en-US" altLang="zh-CN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智能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手机，我就成了手机的</a:t>
            </a:r>
            <a:r>
              <a:rPr lang="en-US" altLang="zh-CN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奴隶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，对什么都</a:t>
            </a:r>
            <a:r>
              <a:rPr lang="en-US" altLang="zh-CN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麻木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了，心里只有手机：三分钟看一次新闻；十分钟发一次微信；吃饭前先拍照；</a:t>
            </a:r>
            <a:r>
              <a:rPr lang="en-US" altLang="zh-CN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狼吞虎咽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吃完，又埋头看微信；睡觉之前先给手机充电......把手机它老人家</a:t>
            </a:r>
            <a:r>
              <a:rPr lang="en-US" altLang="zh-CN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伺候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得好好的。有一次阿毛对我说：“我跟你说话呢，你干吗老看手机？”我冲他</a:t>
            </a:r>
            <a:r>
              <a:rPr lang="en-US" altLang="zh-CN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眨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眨眼，说：“那你也拿出手机，咱们手机上聊吧，保证不分心。”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    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2105025" y="5279390"/>
            <a:ext cx="1087374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智能、奴隶、麻木、狼吞虎咽、伺候、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眨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玩手机.jpg玩手机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-63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645" y="744855"/>
            <a:ext cx="12056110" cy="5031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离开了手机，难道会死吗？何不尝试一下一周关机一天？说干就干，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索性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这礼拜就开始。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       周日，我按小学生的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作息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时间七点起床，之后，先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着手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安置我的手机。为了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防止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自己意</a:t>
            </a:r>
            <a:r>
              <a:rPr lang="en-US" altLang="zh-CN" sz="2400" dirty="0">
                <a:solidFill>
                  <a:schemeClr val="bg2"/>
                </a:solidFill>
                <a:sym typeface="+mn-ea"/>
              </a:rPr>
              <a:t>志薄弱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，我找来个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精致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的盒子，把手机层层包好，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庄重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地放在盒子里，收到衣柜最里面。为了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分散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注意力，我决定去公园锻炼我那</a:t>
            </a:r>
            <a:r>
              <a:rPr lang="en-US" altLang="zh-CN" sz="2400" dirty="0">
                <a:solidFill>
                  <a:schemeClr val="bg2"/>
                </a:solidFill>
                <a:sym typeface="+mn-ea"/>
              </a:rPr>
              <a:t>僵硬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2400" dirty="0">
                <a:solidFill>
                  <a:schemeClr val="bg2"/>
                </a:solidFill>
                <a:sym typeface="+mn-ea"/>
              </a:rPr>
              <a:t>四肢，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因为迷上智能手机以后，我已经好久不锻炼了。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       </a:t>
            </a:r>
            <a:r>
              <a:rPr lang="en-US" altLang="zh-CN" sz="2400" dirty="0" err="1">
                <a:solidFill>
                  <a:schemeClr val="bg1"/>
                </a:solidFill>
                <a:sym typeface="+mn-ea"/>
              </a:rPr>
              <a:t>公园里唱的跳的都有。跳舞是我的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特长</a:t>
            </a:r>
            <a:r>
              <a:rPr lang="en-US" altLang="zh-CN" sz="2400" dirty="0" err="1">
                <a:solidFill>
                  <a:schemeClr val="bg1"/>
                </a:solidFill>
                <a:sym typeface="+mn-ea"/>
              </a:rPr>
              <a:t>，我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兴高采烈</a:t>
            </a:r>
            <a:r>
              <a:rPr lang="en-US" altLang="zh-CN" sz="2400" dirty="0" err="1">
                <a:solidFill>
                  <a:schemeClr val="bg1"/>
                </a:solidFill>
                <a:sym typeface="+mn-ea"/>
              </a:rPr>
              <a:t>地跳起了</a:t>
            </a:r>
            <a:r>
              <a:rPr lang="en-US" altLang="zh-CN" sz="2400" dirty="0" err="1">
                <a:solidFill>
                  <a:schemeClr val="bg2"/>
                </a:solidFill>
                <a:sym typeface="+mn-ea"/>
              </a:rPr>
              <a:t>摇滚</a:t>
            </a:r>
            <a:r>
              <a:rPr lang="en-US" altLang="zh-CN" sz="2400" dirty="0" err="1">
                <a:solidFill>
                  <a:schemeClr val="bg1"/>
                </a:solidFill>
                <a:sym typeface="+mn-ea"/>
              </a:rPr>
              <a:t>，既能娱乐身心，又能锻炼身体，</a:t>
            </a: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一举两得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bg1"/>
                </a:solidFill>
                <a:sym typeface="+mn-ea"/>
              </a:rPr>
              <a:t>    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" name="文本框 7"/>
          <p:cNvSpPr txBox="1"/>
          <p:nvPr/>
        </p:nvSpPr>
        <p:spPr>
          <a:xfrm>
            <a:off x="1233805" y="5252085"/>
            <a:ext cx="101796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请用重点词语复述故事：索性、作息、着手、防止、精致、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庄重、分散、特长、兴高采烈、一举两得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玩手机.jpg玩手机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45" y="998855"/>
            <a:ext cx="1205611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跳完舞，我往家走，突然想起被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冷落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了半天儿的手机，急忙赶回家，打开衣柜，手机还在，我心里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踏实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了许多。五个小时没碰它，我心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空虚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得要命，我决定用熬粥这件最消耗时间的事来弥补心中的空虚。烧水、下米，看着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雪白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的米在沸腾的水中翻滚，屋子里渐渐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弥漫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着粥的香气，屋外竟然传来了鸟的叫声，我的心慢慢静了下来。要在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往常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，我一定早待不住了，惦记着某某侦探的案件是不是有了突破，科学家是否有了震惊世界的发现，彩票大奖开了没有，前两天的恐怖袭击到底是谁干的......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en-US" altLang="zh-CN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没有手机的干扰，生活这么</a:t>
            </a:r>
            <a:r>
              <a:rPr lang="en-US" altLang="zh-CN" sz="2400" dirty="0" err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安宁</a:t>
            </a:r>
            <a:r>
              <a:rPr lang="en-US" altLang="zh-CN" sz="24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，我突然有了一种回归生活的欣慰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" name="文本框 7"/>
          <p:cNvSpPr txBox="1"/>
          <p:nvPr/>
        </p:nvSpPr>
        <p:spPr>
          <a:xfrm>
            <a:off x="1609090" y="5288280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冷落、踏实、空虚、雪白、弥漫、往常、安宁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78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31699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公司老板为什么开会时发火？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ClrTx/>
                        <a:buSzTx/>
                        <a:buNone/>
                      </a:pP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43129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开会时，“我”在手机上看什么？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一对年轻人......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为什么说“我”成了手机的奴隶？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看新闻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发微信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3.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拍照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4.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充电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......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为了关机一天，“我”怎样安置自己的手机？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包好、放在、收到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“我”如何出门锻炼的？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公园、跳舞、既……又……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回家后，“我”又做了什么？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打开、熬粥、往常......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4930" y="2961005"/>
            <a:ext cx="851408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离开了手机，难道会死吗？何不尝试一下一周关机一天？说干就干，索性这礼拜就开始。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432300"/>
            <a:ext cx="8514080" cy="14306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914400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丢了工作，难道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   </a:t>
            </a:r>
            <a:r>
              <a:rPr lang="en-US" altLang="zh-CN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吗？何不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？说干就干，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+mn-ea"/>
            </a:endParaRPr>
          </a:p>
          <a:p>
            <a:pPr algn="l" defTabSz="914400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就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。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  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algn="l" defTabSz="58420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                                                                           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7290" y="1238885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4930" y="2961005"/>
            <a:ext cx="851408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跳舞是我的特长，我兴高采烈地跳起了摇滚，既能娱乐身心，又能锻炼身体，一举两得。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210685"/>
            <a:ext cx="8514080" cy="187388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 defTabSz="914400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000" u="sng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+mn-ea"/>
              </a:rPr>
              <a:t>  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是我的特长，我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，既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，又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+mn-ea"/>
            </a:endParaRPr>
          </a:p>
          <a:p>
            <a:pPr algn="l" defTabSz="914400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algn="l" defTabSz="58420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                                                                           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有人说“手机、电脑等高科技产品已经控制了人们的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“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生活”，你是否像这篇课文所描述的那样成了它们的奴隶？要想改变这种状况，你有什么好的建议吗？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请以“如何离开手机”为题，结合自己的实际写一篇不少于300字的文章。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1321927"/>
            <a:chOff x="-3197" y="3732"/>
            <a:chExt cx="17738" cy="2444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732"/>
              <a:ext cx="17649" cy="244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搭配不当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l" defTabSz="1300480">
                <a:defRPr sz="1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搭配不当”指句中词语的搭配不符合语言习惯和语法规则，强行搭配。搭配不当的情况是各种各样的，主语和谓语、主语和宾语、动词和宾语、介词和宾语、关联词以及时态副词与动态助词等，都可能出现搭配错误。定语、状语和中心语搭配不当等，也是不容忽视的易出病句的类型。例如：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234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22945" y="2714907"/>
          <a:ext cx="11707263" cy="36269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444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1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他们每年的粮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食产量，除了自己消费</a:t>
                      </a:r>
                      <a:r>
                        <a:rPr sz="2400"/>
                        <a:t>以外，还要大量卖给国家。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“粮食产量”和谓语中心词“消费”“卖”搭配不当，应改为“他们每年生产的粮食”。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2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告诉你一个好消息，我考上了HSK四级考试。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“考上了......考试”动词和宾语搭配不当，应改为“通过了......考试”。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novo\Desktop\新建文件夹\正经.jpg正经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6900" y="2235835"/>
            <a:ext cx="2648585" cy="2368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novo\Desktop\新建文件夹\吼.jpg吼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0795" y="469900"/>
            <a:ext cx="1099185" cy="968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novo\Desktop\新建文件夹\玩意儿.jpg玩意儿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0795" y="5263515"/>
            <a:ext cx="1098550" cy="8585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Lenovo\Desktop\新建文件夹\憋.jpg憋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8691" y="7445042"/>
            <a:ext cx="642620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zhèng jing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正</a:t>
              </a:r>
              <a:r>
                <a:rPr 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经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serious, proper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6370" y="5401945"/>
            <a:ext cx="8504927" cy="720090"/>
            <a:chOff x="197" y="9126"/>
            <a:chExt cx="9636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8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老板说：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“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别假装正经，我知道你们都在玩儿手机！”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42630" y="1409982"/>
          <a:ext cx="11707263" cy="51067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320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3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温度从20℃~26℃之间，是最适合这种植物生长的。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“在......之间”是固定搭配，“从”应改为“在”。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4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他是个勤奋好学的学生，自从他选择了汉语，就一直在努力学习了。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“一直在”表示动作状态持续，与“了”搭配不当，可删掉句末的“了”。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en-US" altLang="zh-CN" sz="2400" b="1"/>
                        <a:t>5</a:t>
                      </a:r>
                      <a:endParaRPr lang="en-US" alt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大家紧张地注视着拳击比赛的双方，蓝方先是被打倒，接着，他渐渐地爬了起来......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“渐渐”与中心词“爬起来”搭配不当，“渐渐”表示程度或数量逐步缓慢增减，这里应换用“慢慢。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098040"/>
            <a:ext cx="108553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这里有“庐山第一景”之称，一年四季泉水叮咚、鸟语花香、轻松翠柏、云蒸雾绕。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3973195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老板很赏识李朝阳温文尔雅的风度和丰富的知识，对他十分器重。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60145" y="5706110"/>
            <a:ext cx="107391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他相信，凭着自己聪明能干的双手，一定能养活自己。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20008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995" y="2865120"/>
            <a:ext cx="10855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妈妈对于我不太信任，老把我当成孩子。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7439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606925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快过春节了，人们把自己的家打扫得又干净又整齐。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产：盛产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无知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无：没有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破例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破：突破、撤除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例：规则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0775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Extension2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知：知识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盛：兴盛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盛产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00" y="-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3" grpId="0" bldLvl="0" animBg="1"/>
      <p:bldP spid="38" grpId="0" bldLvl="0" animBg="1"/>
      <p:bldP spid="19" grpId="0" bldLvl="0" animBg="1"/>
      <p:bldP spid="5" grpId="0" bldLvl="0" animBg="1"/>
      <p:bldP spid="30" grpId="0" bldLvl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布：排列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登陆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登：由低处上到高处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失踪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失：找不着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踪：踪迹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0775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Extension2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陆：陆地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散：分开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散布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00" y="-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3" grpId="0" bldLvl="0" animBg="1"/>
      <p:bldP spid="38" grpId="0" bldLvl="0" animBg="1"/>
      <p:bldP spid="19" grpId="0" bldLvl="0" animBg="1"/>
      <p:bldP spid="5" grpId="0" bldLvl="0" animBg="1"/>
      <p:bldP spid="30" grpId="0" bldLvl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散：分散到各处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额外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额：规定的数目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埋没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埋：用土等物盖住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没：隐藏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0775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Extension2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外：以外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扩：扩大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扩散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00" y="-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3" grpId="0" bldLvl="0" animBg="1"/>
      <p:bldP spid="38" grpId="0" bldLvl="0" animBg="1"/>
      <p:bldP spid="19" grpId="0" bldLvl="0" animBg="1"/>
      <p:bldP spid="5" grpId="0" bldLvl="0" animBg="1"/>
      <p:bldP spid="30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墟：荒废的地方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密封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密：空隙小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密度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密：事物之间距离近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度：程度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0775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Extension2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封：密闭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废：没用的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废墟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00" y="-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3" grpId="0" bldLvl="0" animBg="1"/>
      <p:bldP spid="38" grpId="0" bldLvl="0" animBg="1"/>
      <p:bldP spid="19" grpId="0" bldLvl="0" animBg="1"/>
      <p:bldP spid="5" grpId="0" bldLvl="0" animBg="1"/>
      <p:bldP spid="30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第九课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9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玩意儿.jpg玩意儿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9775" y="2534920"/>
            <a:ext cx="2359025" cy="18764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憋.jpg憋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45220" y="5334000"/>
            <a:ext cx="1409700" cy="10560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正经.jpg正经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84285" y="423545"/>
            <a:ext cx="1271270" cy="11334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吼.jpg吼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225" y="-1308100"/>
            <a:ext cx="1075055" cy="911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报警.jpg报警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99456" y="7312645"/>
            <a:ext cx="110109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wán yìr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玩</a:t>
              </a:r>
              <a:r>
                <a:rPr 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意儿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toy, thing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42" y="9282"/>
              <a:ext cx="6982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那玩意儿有什么好玩儿的？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9.xml><?xml version="1.0" encoding="utf-8"?>
<p:tagLst xmlns:p="http://schemas.openxmlformats.org/presentationml/2006/main"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KSO_WM_UNIT_TABLE_BEAUTIFY" val="smartTable{a3504bfe-9be4-4cbb-8cd9-10c76e4b185a}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8.xml><?xml version="1.0" encoding="utf-8"?>
<p:tagLst xmlns:p="http://schemas.openxmlformats.org/presentationml/2006/main">
  <p:tag name="KSO_WM_SPECIAL_SOURCE" val="bdnull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KSO_WM_UNIT_TABLE_BEAUTIFY" val="smartTable{a3504bfe-9be4-4cbb-8cd9-10c76e4b185a}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UNIT_TABLE_BEAUTIFY" val="smartTable{a3504bfe-9be4-4cbb-8cd9-10c76e4b185a}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PECIAL_SOURCE" val="bdnull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4.xml><?xml version="1.0" encoding="utf-8"?>
<p:tagLst xmlns:p="http://schemas.openxmlformats.org/presentationml/2006/main">
  <p:tag name="KSO_WM_SPECIAL_SOURCE" val="bdnull"/>
</p:tagLst>
</file>

<file path=ppt/tags/tag445.xml><?xml version="1.0" encoding="utf-8"?>
<p:tagLst xmlns:p="http://schemas.openxmlformats.org/presentationml/2006/main">
  <p:tag name="KSO_WM_UNIT_TABLE_BEAUTIFY" val="smartTable{d79ced12-b5b2-4144-b7b3-3ef6fcb59e6e}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UNIT_TABLE_BEAUTIFY" val="smartTable{d79ced12-b5b2-4144-b7b3-3ef6fcb59e6e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3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11071</Words>
  <Application>WPS Presentation</Application>
  <PresentationFormat>宽屏</PresentationFormat>
  <Paragraphs>1444</Paragraphs>
  <Slides>87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13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方正喵呜体</vt:lpstr>
      <vt:lpstr>Helvetica Light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1720</cp:revision>
  <dcterms:created xsi:type="dcterms:W3CDTF">2022-10-04T12:46:00Z</dcterms:created>
  <dcterms:modified xsi:type="dcterms:W3CDTF">2022-11-02T16:03:09Z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